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906000" cy="6858000" type="A4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04" autoAdjust="0"/>
  </p:normalViewPr>
  <p:slideViewPr>
    <p:cSldViewPr>
      <p:cViewPr varScale="1">
        <p:scale>
          <a:sx n="96" d="100"/>
          <a:sy n="96" d="100"/>
        </p:scale>
        <p:origin x="-102" y="-18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94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24038-728B-48C3-90F0-56C8FC8D10E4}" type="datetimeFigureOut">
              <a:rPr lang="ru-RU" smtClean="0"/>
              <a:pPr/>
              <a:t>31.01.2014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C8C39-25C0-471C-B459-8545D6F22F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24038-728B-48C3-90F0-56C8FC8D10E4}" type="datetimeFigureOut">
              <a:rPr lang="ru-RU" smtClean="0"/>
              <a:pPr/>
              <a:t>31.01.2014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C8C39-25C0-471C-B459-8545D6F22F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24038-728B-48C3-90F0-56C8FC8D10E4}" type="datetimeFigureOut">
              <a:rPr lang="ru-RU" smtClean="0"/>
              <a:pPr/>
              <a:t>31.01.2014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C8C39-25C0-471C-B459-8545D6F22F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24038-728B-48C3-90F0-56C8FC8D10E4}" type="datetimeFigureOut">
              <a:rPr lang="ru-RU" smtClean="0"/>
              <a:pPr/>
              <a:t>31.01.2014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C8C39-25C0-471C-B459-8545D6F22F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24038-728B-48C3-90F0-56C8FC8D10E4}" type="datetimeFigureOut">
              <a:rPr lang="ru-RU" smtClean="0"/>
              <a:pPr/>
              <a:t>31.01.2014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C8C39-25C0-471C-B459-8545D6F22F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24038-728B-48C3-90F0-56C8FC8D10E4}" type="datetimeFigureOut">
              <a:rPr lang="ru-RU" smtClean="0"/>
              <a:pPr/>
              <a:t>31.01.2014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C8C39-25C0-471C-B459-8545D6F22F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24038-728B-48C3-90F0-56C8FC8D10E4}" type="datetimeFigureOut">
              <a:rPr lang="ru-RU" smtClean="0"/>
              <a:pPr/>
              <a:t>31.01.2014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C8C39-25C0-471C-B459-8545D6F22F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24038-728B-48C3-90F0-56C8FC8D10E4}" type="datetimeFigureOut">
              <a:rPr lang="ru-RU" smtClean="0"/>
              <a:pPr/>
              <a:t>31.01.2014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C8C39-25C0-471C-B459-8545D6F22F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24038-728B-48C3-90F0-56C8FC8D10E4}" type="datetimeFigureOut">
              <a:rPr lang="ru-RU" smtClean="0"/>
              <a:pPr/>
              <a:t>31.01.2014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C8C39-25C0-471C-B459-8545D6F22F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24038-728B-48C3-90F0-56C8FC8D10E4}" type="datetimeFigureOut">
              <a:rPr lang="ru-RU" smtClean="0"/>
              <a:pPr/>
              <a:t>31.01.2014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C8C39-25C0-471C-B459-8545D6F22F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24038-728B-48C3-90F0-56C8FC8D10E4}" type="datetimeFigureOut">
              <a:rPr lang="ru-RU" smtClean="0"/>
              <a:pPr/>
              <a:t>31.01.2014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C8C39-25C0-471C-B459-8545D6F22F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24038-728B-48C3-90F0-56C8FC8D10E4}" type="datetimeFigureOut">
              <a:rPr lang="ru-RU" smtClean="0"/>
              <a:pPr/>
              <a:t>31.01.2014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C8C39-25C0-471C-B459-8545D6F22F1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karpinka.ru/wp-content/uploads/2012/11/1055580062.jpg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new-gorod.net/media/k2/items/cache/95a78f3015bd19286b33c65657114fc4_L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 rot="856874">
            <a:off x="3230551" y="88959"/>
            <a:ext cx="3345968" cy="191714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Субсидии на оплату жилого помещения и коммунальных услуг</a:t>
            </a:r>
            <a:b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0" y="0"/>
            <a:ext cx="3173003" cy="6858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buNone/>
              <a:defRPr/>
            </a:pPr>
            <a:r>
              <a:rPr lang="ru-RU" sz="1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Перечень основных документов, необходимых для оформления субсидии</a:t>
            </a:r>
          </a:p>
          <a:p>
            <a:pPr>
              <a:defRPr/>
            </a:pPr>
            <a:endParaRPr lang="ru-RU" sz="14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документ, удостоверяющего личность;</a:t>
            </a:r>
          </a:p>
          <a:p>
            <a:pPr>
              <a:defRPr/>
            </a:pP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документ, подтверждающий право пользования жилом помещением;</a:t>
            </a:r>
          </a:p>
          <a:p>
            <a:pPr>
              <a:defRPr/>
            </a:pP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справка о доходах заявителя и членов его семьи за 6 месяцев, предшествующих месяцу обращения;</a:t>
            </a:r>
          </a:p>
          <a:p>
            <a:pPr>
              <a:defRPr/>
            </a:pP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сведения о начисленной плате за жилищно-коммунальные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услуги;</a:t>
            </a:r>
          </a:p>
          <a:p>
            <a:pPr>
              <a:defRPr/>
            </a:pP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ведения об отсутствии  задолженности по оплате ЖКУ или соглашение о поэтапном погашении долга.</a:t>
            </a:r>
          </a:p>
          <a:p>
            <a:pPr>
              <a:defRPr/>
            </a:pPr>
            <a:endParaRPr lang="ru-RU" sz="14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  <a:defRPr/>
            </a:pPr>
            <a:r>
              <a:rPr lang="ru-RU" sz="1400" b="1" i="1" dirty="0"/>
              <a:t>ДЛЯ ПОЛУЧЕНИЯ СУБСИДИИ НЕОБХОДИМО ОБРАТИТЬСЯ С ЗАЯВЛЕНИЕМ В ДЕПАРТАМЕНТ ПО ТРУДУ И СОЦИАЛЬНОЙ ЗАЩИТЕ НАСЕЛЕНИЯ ГОРОДА САЛЕХАРДА ( улица БРОДНЕВА, д. 15 ЗДАНИЕ МФЦ, телефон для справок: 3-44-30)</a:t>
            </a:r>
          </a:p>
          <a:p>
            <a:pPr>
              <a:defRPr/>
            </a:pPr>
            <a:endParaRPr lang="ru-RU" sz="14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14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6810388" y="0"/>
            <a:ext cx="3095612" cy="6858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0" indent="179388" algn="ctr">
              <a:buNone/>
              <a:defRPr/>
            </a:pPr>
            <a:r>
              <a:rPr lang="ru-R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Субсидии </a:t>
            </a:r>
            <a:r>
              <a:rPr lang="ru-RU" sz="35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предоставляются гражданам</a:t>
            </a:r>
            <a:r>
              <a:rPr lang="ru-R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если их расходы на оплату жилого помещения и коммунальных услуг превышают максимально допустимую долю расходов граждан на оплату жилого помещения и коммунальных услуг в совокупном доходе семьи.</a:t>
            </a:r>
          </a:p>
          <a:p>
            <a:pPr>
              <a:defRPr/>
            </a:pPr>
            <a:endParaRPr lang="ru-RU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Право на субсидию имеют:</a:t>
            </a:r>
          </a:p>
          <a:p>
            <a:pPr>
              <a:defRPr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а) граждане проживающие в жилых помещениях на условиях договора социального найма;</a:t>
            </a:r>
          </a:p>
          <a:p>
            <a:pPr>
              <a:defRPr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б) наниматели жилого помещения по договору найма в частном жилищном фонде;</a:t>
            </a:r>
          </a:p>
          <a:p>
            <a:pPr>
              <a:defRPr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в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 члены жилищного или жилищно-строительного кооператива;</a:t>
            </a:r>
          </a:p>
          <a:p>
            <a:pPr>
              <a:defRPr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г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)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собственники жилого помещения (квартиры, жилого дома, части квартиры или жилого дома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).</a:t>
            </a:r>
          </a:p>
          <a:p>
            <a:pPr>
              <a:defRPr/>
            </a:pP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defRPr/>
            </a:pP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8" name="Picture 10" descr="http://www.karpinka.ru/wp-content/uploads/2012/11/1055580062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50394" y="4143380"/>
            <a:ext cx="3514422" cy="2714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Выноска-облако 6"/>
          <p:cNvSpPr/>
          <p:nvPr/>
        </p:nvSpPr>
        <p:spPr>
          <a:xfrm>
            <a:off x="3637350" y="2000240"/>
            <a:ext cx="2863473" cy="1857388"/>
          </a:xfrm>
          <a:prstGeom prst="cloud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1400" dirty="0"/>
              <a:t>Постановление</a:t>
            </a:r>
          </a:p>
          <a:p>
            <a:pPr>
              <a:defRPr/>
            </a:pPr>
            <a:r>
              <a:rPr lang="ru-RU" sz="1400" dirty="0"/>
              <a:t>Правительства Российской Федерации от 14.12.2005 № 761.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http://new-gorod.net/media/k2/items/cache/95a78f3015bd19286b33c65657114fc4_L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4735" y="5072075"/>
            <a:ext cx="2154837" cy="154293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48" y="142852"/>
            <a:ext cx="6237697" cy="612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нужно знать получателю субсидии?</a:t>
            </a:r>
            <a:endParaRPr lang="ru-RU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32139" y="714356"/>
            <a:ext cx="9633000" cy="6084000"/>
          </a:xfrm>
        </p:spPr>
        <p:txBody>
          <a:bodyPr>
            <a:normAutofit lnSpcReduction="10000"/>
          </a:bodyPr>
          <a:lstStyle/>
          <a:p>
            <a:pPr marL="0" indent="268288" algn="ctr">
              <a:buNone/>
            </a:pPr>
            <a:endParaRPr lang="ru-RU" sz="1200" b="1" i="1" dirty="0" smtClean="0"/>
          </a:p>
          <a:p>
            <a:pPr marL="0" indent="268288" algn="ctr">
              <a:buNone/>
            </a:pPr>
            <a:r>
              <a:rPr lang="ru-RU" sz="1200" b="1" i="1" dirty="0" smtClean="0"/>
              <a:t>ДЛЯ ПОЛУЧЕНИЯ СУБСИДИИ НЕОБХОДИМО ОБРАТИТЬСЯ С ЗАЯВЛЕНИЕМ В ДЕПАРТАМЕНТ ПО ТРУДУ И СОЦИАЛЬНОЙ ЗАЩИТЕ НАСЕЛЕНИЯ ГОРОДА САЛЕХАРДА ( улица БРОДНЕВА, д. 15 ЗДАНИЕ МФЦ, телефон для справок: 3-44-30)</a:t>
            </a:r>
          </a:p>
          <a:p>
            <a:pPr marL="0" indent="268288">
              <a:buNone/>
            </a:pPr>
            <a:r>
              <a:rPr lang="ru-RU" sz="1250" b="1" i="1" dirty="0" smtClean="0"/>
              <a:t>Субсидия </a:t>
            </a:r>
            <a:r>
              <a:rPr lang="ru-RU" sz="1250" b="1" i="1" dirty="0"/>
              <a:t>на оплату жилого помещения и коммунальных услуг – имеющая целевое назначение полная или частичная оплата предоставляемых гражданам жилищно-коммунальных услуг. Субсидия предоставляется на текущие платежи за жилищно-коммунальные услуги в течение 6 месяцев. При обращении гражданина в период с 1-го по 15-е число месяца субсидия предоставляется с 1-го числа месяца, в котором гражданин обратился, а при обращении с 16-го числа до конца месяца - с 1-го числа следующего месяца</a:t>
            </a:r>
            <a:r>
              <a:rPr lang="ru-RU" sz="1250" b="1" i="1" dirty="0" smtClean="0"/>
              <a:t>.</a:t>
            </a:r>
          </a:p>
          <a:p>
            <a:pPr marL="0" indent="268288">
              <a:buNone/>
            </a:pPr>
            <a:r>
              <a:rPr lang="ru-RU" sz="1300" b="1" i="1" dirty="0" smtClean="0"/>
              <a:t>Получатель субсидии не позднее 10 рабочих дней с даты истечения срока предоставления субсидии представляет уполномоченному органу документы, подтверждающие фактические расходы на оплату жилого помещения и коммунальных услуг, понесенные в течение срока получения последней субсидии.</a:t>
            </a:r>
          </a:p>
          <a:p>
            <a:pPr marL="0" indent="268288">
              <a:buNone/>
            </a:pPr>
            <a:r>
              <a:rPr lang="ru-RU" sz="1250" b="1" i="1" dirty="0" smtClean="0"/>
              <a:t>Размер </a:t>
            </a:r>
            <a:r>
              <a:rPr lang="ru-RU" sz="1250" b="1" i="1" dirty="0" smtClean="0"/>
              <a:t>назначенной субсидии будет равен разнице между региональным стандартом стоимости ЖКУ и максимально допустимой доли расходов в совокупном доходе семьи. </a:t>
            </a:r>
          </a:p>
          <a:p>
            <a:pPr marL="0" indent="268288">
              <a:buNone/>
            </a:pPr>
            <a:r>
              <a:rPr lang="ru-RU" sz="1250" b="1" i="1" dirty="0" smtClean="0"/>
              <a:t>Величина </a:t>
            </a:r>
            <a:r>
              <a:rPr lang="ru-RU" sz="1250" b="1" i="1" dirty="0"/>
              <a:t>максимально допустимой доли расходов, применяемая в нашем округе, дифференцируется в зависимости от соотношения дохода гражданина и прожиточного минимума, установленного в округе, и составляет от 2 до 15% от дохода гражданина. Например, если доход гражданина выше прожиточного минимума, максимально допустимая доля расходов составит 15% от дохода (при доходе в 6 тысяч рублей максимально допустимая доля составит 900 рублей), а региональный стандарт стоимости жилищно-коммунальных услуг равен 3000 рублей – размер назначенной субсидии будет равен 2400 рублей, т.е. разница между региональным стандартом и максимально допустимой долей. Если фактические начисления по квартплате в приведенном примере будут 1700 рублей, то размер субсидии будет ограничен фактическими </a:t>
            </a:r>
            <a:r>
              <a:rPr lang="ru-RU" sz="1250" b="1" i="1" dirty="0" smtClean="0"/>
              <a:t>начислениями. Размер субсидии индивидуален в каждом отдельном случае.</a:t>
            </a:r>
          </a:p>
          <a:p>
            <a:pPr marL="0" indent="268288">
              <a:buNone/>
            </a:pPr>
            <a:r>
              <a:rPr lang="ru-RU" sz="1250" b="1" i="1" dirty="0" smtClean="0"/>
              <a:t>Период, за который представляются доходы составляет 6 месяцев, предшествующих месяцу обращения.</a:t>
            </a:r>
          </a:p>
          <a:p>
            <a:pPr marL="0" indent="268288">
              <a:buNone/>
            </a:pPr>
            <a:r>
              <a:rPr lang="ru-RU" sz="1250" b="1" i="1" dirty="0" smtClean="0"/>
              <a:t>Предоставление </a:t>
            </a:r>
            <a:r>
              <a:rPr lang="ru-RU" sz="1250" b="1" i="1" dirty="0"/>
              <a:t>субсидий может быть приостановлено при условии:</a:t>
            </a:r>
          </a:p>
          <a:p>
            <a:pPr marL="0" indent="268288">
              <a:buNone/>
            </a:pPr>
            <a:r>
              <a:rPr lang="ru-RU" sz="1250" b="1" i="1" dirty="0"/>
              <a:t>а) неуплаты получателем субсидии текущих платежей за жилое помещение и (или) коммунальные услуги в течение 2 месяцев;</a:t>
            </a:r>
          </a:p>
          <a:p>
            <a:pPr marL="0" indent="268288">
              <a:buNone/>
            </a:pPr>
            <a:r>
              <a:rPr lang="ru-RU" sz="1250" b="1" i="1" dirty="0"/>
              <a:t>б) невыполнения получателем субсидии условий соглашения по погашению задолженности;</a:t>
            </a:r>
          </a:p>
          <a:p>
            <a:pPr marL="0" indent="268288">
              <a:buNone/>
            </a:pPr>
            <a:r>
              <a:rPr lang="ru-RU" sz="1250" b="1" i="1" dirty="0"/>
              <a:t>в) неисполнения получателем субсидии требований о предоставлении в органы социальной защиты сведений об изменении состава семьи, места жительства, основания проживания и материального положения заявителя и членов его семьи</a:t>
            </a:r>
            <a:r>
              <a:rPr lang="ru-RU" sz="1250" b="1" i="1" dirty="0" smtClean="0"/>
              <a:t>.</a:t>
            </a:r>
          </a:p>
          <a:p>
            <a:pPr marL="0" indent="268288">
              <a:buNone/>
            </a:pPr>
            <a:r>
              <a:rPr lang="ru-RU" sz="1250" b="1" i="1" dirty="0"/>
              <a:t>Предоставление субсидии возобновляется при устранении обстоятельств, вызвавших приостановку субсидирования. При этом, если гражданин в связи с изменениями, указанными в пункте «в», утратил право получения субсидии, то он должен в добровольном порядке вернуть необоснованно полученные средства. В противном случае, излишне выплаченные суммы субсидий будут истребованы в судебном порядке.</a:t>
            </a:r>
          </a:p>
          <a:p>
            <a:pPr marL="0" indent="268288">
              <a:buNone/>
            </a:pPr>
            <a:endParaRPr lang="ru-RU" sz="1250" b="1" i="1" dirty="0"/>
          </a:p>
          <a:p>
            <a:pPr marL="0" indent="268288">
              <a:buNone/>
            </a:pP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5881694" y="0"/>
            <a:ext cx="1006085" cy="857232"/>
          </a:xfrm>
          <a:prstGeom prst="ellipse">
            <a:avLst/>
          </a:prstGeom>
          <a:blipFill rotWithShape="0">
            <a:blip r:embed="rId4"/>
            <a:stretch>
              <a:fillRect/>
            </a:stretch>
          </a:blipFill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640</Words>
  <Application>Microsoft Office PowerPoint</Application>
  <PresentationFormat>Лист A4 (210x297 мм)</PresentationFormat>
  <Paragraphs>36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Субсидии на оплату жилого помещения и коммунальных услуг  </vt:lpstr>
      <vt:lpstr>Что нужно знать получателю субсидии?</vt:lpstr>
    </vt:vector>
  </TitlesOfParts>
  <Company>SZ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Субсидии на оплату жилого помещения и коммунальных услуг  </dc:title>
  <dc:creator>yadnesv</dc:creator>
  <cp:lastModifiedBy>yadnesv</cp:lastModifiedBy>
  <cp:revision>6</cp:revision>
  <dcterms:created xsi:type="dcterms:W3CDTF">2013-04-03T10:53:12Z</dcterms:created>
  <dcterms:modified xsi:type="dcterms:W3CDTF">2014-01-31T03:56:34Z</dcterms:modified>
</cp:coreProperties>
</file>