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7"/>
  </p:notesMasterIdLst>
  <p:sldIdLst>
    <p:sldId id="256" r:id="rId2"/>
    <p:sldId id="261" r:id="rId3"/>
    <p:sldId id="262" r:id="rId4"/>
    <p:sldId id="266" r:id="rId5"/>
    <p:sldId id="268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94677" autoAdjust="0"/>
  </p:normalViewPr>
  <p:slideViewPr>
    <p:cSldViewPr>
      <p:cViewPr varScale="1">
        <p:scale>
          <a:sx n="100" d="100"/>
          <a:sy n="100" d="100"/>
        </p:scale>
        <p:origin x="-29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2082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52DB0D-2F21-4555-9982-3DE65245C053}" type="datetimeFigureOut">
              <a:rPr lang="ru-RU" smtClean="0"/>
              <a:pPr/>
              <a:t>14.03.2013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FAA898-A1CC-41BA-8DAA-3B4A0B6F9BA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FAA898-A1CC-41BA-8DAA-3B4A0B6F9BAB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6B8EF3D-6B51-489B-B27D-F1EC48CD090F}" type="datetimeFigureOut">
              <a:rPr lang="ru-RU" smtClean="0"/>
              <a:pPr/>
              <a:t>14.03.2013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37DC85D-D29F-47DD-96C1-B24CD8F3C3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8EF3D-6B51-489B-B27D-F1EC48CD090F}" type="datetimeFigureOut">
              <a:rPr lang="ru-RU" smtClean="0"/>
              <a:pPr/>
              <a:t>14.03.2013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DC85D-D29F-47DD-96C1-B24CD8F3C3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8EF3D-6B51-489B-B27D-F1EC48CD090F}" type="datetimeFigureOut">
              <a:rPr lang="ru-RU" smtClean="0"/>
              <a:pPr/>
              <a:t>14.03.2013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DC85D-D29F-47DD-96C1-B24CD8F3C3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6B8EF3D-6B51-489B-B27D-F1EC48CD090F}" type="datetimeFigureOut">
              <a:rPr lang="ru-RU" smtClean="0"/>
              <a:pPr/>
              <a:t>14.03.2013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37DC85D-D29F-47DD-96C1-B24CD8F3C3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6B8EF3D-6B51-489B-B27D-F1EC48CD090F}" type="datetimeFigureOut">
              <a:rPr lang="ru-RU" smtClean="0"/>
              <a:pPr/>
              <a:t>14.03.2013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37DC85D-D29F-47DD-96C1-B24CD8F3C3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8EF3D-6B51-489B-B27D-F1EC48CD090F}" type="datetimeFigureOut">
              <a:rPr lang="ru-RU" smtClean="0"/>
              <a:pPr/>
              <a:t>14.03.2013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DC85D-D29F-47DD-96C1-B24CD8F3C3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med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8EF3D-6B51-489B-B27D-F1EC48CD090F}" type="datetimeFigureOut">
              <a:rPr lang="ru-RU" smtClean="0"/>
              <a:pPr/>
              <a:t>14.03.2013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DC85D-D29F-47DD-96C1-B24CD8F3C3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med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6B8EF3D-6B51-489B-B27D-F1EC48CD090F}" type="datetimeFigureOut">
              <a:rPr lang="ru-RU" smtClean="0"/>
              <a:pPr/>
              <a:t>14.03.2013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37DC85D-D29F-47DD-96C1-B24CD8F3C3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8EF3D-6B51-489B-B27D-F1EC48CD090F}" type="datetimeFigureOut">
              <a:rPr lang="ru-RU" smtClean="0"/>
              <a:pPr/>
              <a:t>14.03.2013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DC85D-D29F-47DD-96C1-B24CD8F3C3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6B8EF3D-6B51-489B-B27D-F1EC48CD090F}" type="datetimeFigureOut">
              <a:rPr lang="ru-RU" smtClean="0"/>
              <a:pPr/>
              <a:t>14.03.2013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37DC85D-D29F-47DD-96C1-B24CD8F3C3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6B8EF3D-6B51-489B-B27D-F1EC48CD090F}" type="datetimeFigureOut">
              <a:rPr lang="ru-RU" smtClean="0"/>
              <a:pPr/>
              <a:t>14.03.2013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37DC85D-D29F-47DD-96C1-B24CD8F3C3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6B8EF3D-6B51-489B-B27D-F1EC48CD090F}" type="datetimeFigureOut">
              <a:rPr lang="ru-RU" smtClean="0"/>
              <a:pPr/>
              <a:t>14.03.2013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37DC85D-D29F-47DD-96C1-B24CD8F3C3A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 spd="med">
    <p:dissolve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5984" y="357166"/>
            <a:ext cx="6172200" cy="1071570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Департамент по труду и социальной защите населения Администрации города Салехарда</a:t>
            </a:r>
            <a:endParaRPr lang="ru-RU" sz="2000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00266" y="4572008"/>
            <a:ext cx="664373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Ничего нет трудного для человека, имеющего волю. </a:t>
            </a:r>
            <a:endParaRPr lang="ru-RU" sz="3200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3074" name="Picture 2" descr="C:\Documents and Settings\Admin\Рабочий стол\открытие года равн возм\картинки\p11_219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71670" y="1142984"/>
            <a:ext cx="1938338" cy="19050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Прямоугольник 5"/>
          <p:cNvSpPr/>
          <p:nvPr/>
        </p:nvSpPr>
        <p:spPr>
          <a:xfrm rot="20865462">
            <a:off x="1562218" y="2507246"/>
            <a:ext cx="5825633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i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Равные</a:t>
            </a:r>
          </a:p>
          <a:p>
            <a:pPr algn="ctr"/>
            <a:r>
              <a:rPr lang="ru-RU" sz="5400" b="1" i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возможностей</a:t>
            </a:r>
            <a:endParaRPr lang="ru-RU" sz="5400" b="1" i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214810" y="5857892"/>
            <a:ext cx="4714908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600" b="1" i="1" dirty="0" smtClean="0">
                <a:solidFill>
                  <a:schemeClr val="accent1">
                    <a:lumMod val="50000"/>
                  </a:schemeClr>
                </a:solidFill>
              </a:rPr>
              <a:t>Эразм </a:t>
            </a:r>
            <a:r>
              <a:rPr lang="ru-RU" sz="2600" b="1" i="1" dirty="0" err="1" smtClean="0">
                <a:solidFill>
                  <a:schemeClr val="accent1">
                    <a:lumMod val="50000"/>
                  </a:schemeClr>
                </a:solidFill>
              </a:rPr>
              <a:t>Роттердамский</a:t>
            </a:r>
            <a:endParaRPr lang="ru-RU" sz="26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4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1"/>
      <p:bldP spid="6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1604" y="142852"/>
            <a:ext cx="7264548" cy="1285884"/>
          </a:xfrm>
        </p:spPr>
        <p:txBody>
          <a:bodyPr>
            <a:noAutofit/>
          </a:bodyPr>
          <a:lstStyle/>
          <a:p>
            <a:pPr algn="ctr"/>
            <a:r>
              <a:rPr lang="ru-RU" sz="2000" b="1" i="1" dirty="0" smtClean="0"/>
              <a:t>Социальные гарантии, установленные инвалидам Федеральным законом от 24.11.1995 № 181-ФЗ «О социальной защите инвалидов в Российской Федерации»</a:t>
            </a:r>
            <a:endParaRPr lang="ru-RU" sz="20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инвалидам и семьям, имеющим детей-инвалидов, предоставляется скидка не ниже </a:t>
            </a:r>
          </a:p>
          <a:p>
            <a:pPr>
              <a:buNone/>
            </a:pPr>
            <a:r>
              <a:rPr lang="ru-RU" dirty="0" smtClean="0"/>
              <a:t>   50 % на оплату жилого помещения (в домах государственного или муниципального жилищного фонда) и оплату коммунальных услуг (независимо от принадлежности жилищного фонда)</a:t>
            </a:r>
            <a:endParaRPr lang="ru-RU" b="1" dirty="0" smtClean="0"/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pic>
        <p:nvPicPr>
          <p:cNvPr id="4" name="Picture 2" descr="C:\Documents and Settings\Admin\Рабочий стол\открытие года равн возм\картинки\p11_219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85728"/>
            <a:ext cx="1308387" cy="128588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228600"/>
            <a:ext cx="7836052" cy="985822"/>
          </a:xfrm>
        </p:spPr>
        <p:txBody>
          <a:bodyPr>
            <a:noAutofit/>
          </a:bodyPr>
          <a:lstStyle/>
          <a:p>
            <a:pPr algn="ctr"/>
            <a:r>
              <a:rPr lang="ru-RU" sz="2200" b="1" i="1" dirty="0" smtClean="0"/>
              <a:t>Социальные гарантии инвалидам, установленные законодательством  ЯНАО</a:t>
            </a:r>
            <a:endParaRPr lang="ru-RU" sz="22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785926"/>
            <a:ext cx="8715436" cy="3714776"/>
          </a:xfrm>
        </p:spPr>
        <p:txBody>
          <a:bodyPr>
            <a:noAutofit/>
          </a:bodyPr>
          <a:lstStyle/>
          <a:p>
            <a:r>
              <a:rPr lang="ru-RU" sz="2000" b="1" dirty="0" smtClean="0"/>
              <a:t>Возмещение расходов по оплате жилого помещения и коммунальных услуг  в размере 50 % </a:t>
            </a:r>
            <a:r>
              <a:rPr lang="ru-RU" sz="2000" b="1" dirty="0" smtClean="0"/>
              <a:t>семьям</a:t>
            </a:r>
            <a:r>
              <a:rPr lang="ru-RU" sz="2000" b="1" dirty="0" smtClean="0"/>
              <a:t>, имеющим детей-инвалидов;</a:t>
            </a:r>
          </a:p>
          <a:p>
            <a:r>
              <a:rPr lang="ru-RU" sz="2000" b="1" dirty="0" smtClean="0"/>
              <a:t>Возмещение </a:t>
            </a:r>
            <a:r>
              <a:rPr lang="ru-RU" sz="2000" b="1" dirty="0" smtClean="0"/>
              <a:t>стоимости по установке квартирного телефона семьям, имеющим детей-инвалидов;</a:t>
            </a:r>
          </a:p>
          <a:p>
            <a:r>
              <a:rPr lang="ru-RU" sz="2000" b="1" dirty="0" smtClean="0"/>
              <a:t>Компенсация абонентской плата за телефон  семьям, имеющим детей-инвалидов;</a:t>
            </a:r>
          </a:p>
          <a:p>
            <a:r>
              <a:rPr lang="ru-RU" sz="2000" b="1" dirty="0" smtClean="0"/>
              <a:t>Ежегодная материальная помощь ко Дню инвалида;</a:t>
            </a:r>
          </a:p>
          <a:p>
            <a:r>
              <a:rPr lang="ru-RU" sz="2000" b="1" dirty="0" smtClean="0"/>
              <a:t>Предоставление единого проездного билета.</a:t>
            </a:r>
          </a:p>
          <a:p>
            <a:pPr>
              <a:buNone/>
            </a:pPr>
            <a:endParaRPr lang="ru-RU" sz="2000" b="1" dirty="0" smtClean="0"/>
          </a:p>
          <a:p>
            <a:endParaRPr lang="ru-RU" sz="1400" b="1" dirty="0"/>
          </a:p>
        </p:txBody>
      </p:sp>
      <p:pic>
        <p:nvPicPr>
          <p:cNvPr id="4" name="Picture 2" descr="C:\Documents and Settings\Admin\Рабочий стол\открытие года равн возм\картинки\p11_219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142852"/>
            <a:ext cx="1308387" cy="128588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Documents and Settings\Admin\Рабочий стол\открытие года равн возм\картинки\p11_219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2852"/>
            <a:ext cx="1235699" cy="121444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Заголовок 4"/>
          <p:cNvSpPr>
            <a:spLocks noGrp="1"/>
          </p:cNvSpPr>
          <p:nvPr>
            <p:ph type="title"/>
          </p:nvPr>
        </p:nvSpPr>
        <p:spPr>
          <a:xfrm>
            <a:off x="1142976" y="214290"/>
            <a:ext cx="7543800" cy="1143000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Центр социального обслуживания граждан пожилого возраста и инвалидов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Содержимое 5" descr="C:\Documents and Settings\1\Мои документы\соц. такси\DSC02537.JPG"/>
          <p:cNvPicPr>
            <a:picLocks noGrp="1"/>
          </p:cNvPicPr>
          <p:nvPr>
            <p:ph sz="quarter" idx="2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500034" y="2428869"/>
            <a:ext cx="3000396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Текст 8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algn="ctr"/>
            <a:r>
              <a:rPr lang="ru-RU" dirty="0" smtClean="0"/>
              <a:t>Служба «Социальное такси»</a:t>
            </a:r>
            <a:endParaRPr lang="ru-RU" dirty="0"/>
          </a:p>
        </p:txBody>
      </p:sp>
      <p:sp>
        <p:nvSpPr>
          <p:cNvPr id="10" name="Текст 9"/>
          <p:cNvSpPr>
            <a:spLocks noGrp="1"/>
          </p:cNvSpPr>
          <p:nvPr>
            <p:ph type="body" sz="quarter" idx="3"/>
          </p:nvPr>
        </p:nvSpPr>
        <p:spPr>
          <a:xfrm>
            <a:off x="4929190" y="1571612"/>
            <a:ext cx="3657600" cy="658368"/>
          </a:xfrm>
        </p:spPr>
        <p:txBody>
          <a:bodyPr/>
          <a:lstStyle/>
          <a:p>
            <a:pPr algn="ctr"/>
            <a:r>
              <a:rPr lang="ru-RU" dirty="0" smtClean="0"/>
              <a:t>Служба проката ТСР</a:t>
            </a:r>
            <a:endParaRPr lang="ru-RU" dirty="0"/>
          </a:p>
        </p:txBody>
      </p:sp>
      <p:pic>
        <p:nvPicPr>
          <p:cNvPr id="1028" name="Picture 4" descr="C:\Documents and Settings\Admin\Рабочий стол\открытие года равн возм\картинки\h_g3NYh0Af6SFdjVqmtIWH17LDws8BpQZy_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00760" y="3214686"/>
            <a:ext cx="2814976" cy="2376489"/>
          </a:xfrm>
          <a:prstGeom prst="rect">
            <a:avLst/>
          </a:prstGeom>
          <a:noFill/>
        </p:spPr>
      </p:pic>
      <p:pic>
        <p:nvPicPr>
          <p:cNvPr id="1029" name="Picture 5" descr="C:\Documents and Settings\Admin\Рабочий стол\открытие года равн возм\картинки\dekada-invalidov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86248" y="2285992"/>
            <a:ext cx="2381240" cy="1785930"/>
          </a:xfrm>
          <a:prstGeom prst="rect">
            <a:avLst/>
          </a:prstGeom>
          <a:noFill/>
        </p:spPr>
      </p:pic>
      <p:pic>
        <p:nvPicPr>
          <p:cNvPr id="12" name="Содержимое 11" descr="M.jpg"/>
          <p:cNvPicPr>
            <a:picLocks noGrp="1" noChangeAspect="1"/>
          </p:cNvPicPr>
          <p:nvPr>
            <p:ph sz="quarter" idx="4"/>
          </p:nvPr>
        </p:nvPicPr>
        <p:blipFill>
          <a:blip r:embed="rId6"/>
          <a:stretch>
            <a:fillRect/>
          </a:stretch>
        </p:blipFill>
        <p:spPr>
          <a:xfrm>
            <a:off x="5000628" y="4214818"/>
            <a:ext cx="1528390" cy="2284866"/>
          </a:xfrm>
        </p:spPr>
      </p:pic>
      <p:pic>
        <p:nvPicPr>
          <p:cNvPr id="11" name="Рисунок 10" descr="F:\Богдан\DSC02535.JPG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357290" y="4286256"/>
            <a:ext cx="3067050" cy="2300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0"/>
                            </p:stCondLst>
                            <p:childTnLst>
                              <p:par>
                                <p:cTn id="27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6000"/>
                            </p:stCondLst>
                            <p:childTnLst>
                              <p:par>
                                <p:cTn id="3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4" dur="2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7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0" dur="1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3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 build="p" animBg="1"/>
      <p:bldP spid="10" grpId="0" uiExpand="1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Documents and Settings\Admin\Рабочий стол\открытие года равн возм\картинки\p11_219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28926" y="1285860"/>
            <a:ext cx="4000528" cy="3931721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1027" name="WordArt 3"/>
          <p:cNvSpPr>
            <a:spLocks noChangeArrowheads="1" noChangeShapeType="1" noTextEdit="1"/>
          </p:cNvSpPr>
          <p:nvPr/>
        </p:nvSpPr>
        <p:spPr bwMode="auto">
          <a:xfrm>
            <a:off x="857224" y="285728"/>
            <a:ext cx="7305704" cy="1633530"/>
          </a:xfrm>
          <a:prstGeom prst="rect">
            <a:avLst/>
          </a:prstGeom>
        </p:spPr>
        <p:txBody>
          <a:bodyPr wrap="none" fromWordArt="1">
            <a:prstTxWarp prst="textStop">
              <a:avLst>
                <a:gd name="adj" fmla="val 30371"/>
              </a:avLst>
            </a:prstTxWarp>
          </a:bodyPr>
          <a:lstStyle/>
          <a:p>
            <a:pPr algn="ctr" rtl="0"/>
            <a:r>
              <a:rPr lang="ru-RU" sz="32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1">
                    <a:lumMod val="75000"/>
                  </a:schemeClr>
                </a:solidFill>
                <a:effectLst>
                  <a:outerShdw dist="107763" dir="18900000" algn="ctr" rotWithShape="0">
                    <a:srgbClr val="868686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Да! Возможно все!</a:t>
            </a:r>
            <a:endParaRPr lang="ru-RU" sz="32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107763" dir="18900000" algn="ctr" rotWithShape="0">
                  <a:srgbClr val="868686">
                    <a:alpha val="5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2071678"/>
            <a:ext cx="8468053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1" i="1" cap="none" spc="0" dirty="0" smtClean="0">
                <a:ln w="1905"/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ВНИМАНИЕ! </a:t>
            </a:r>
            <a:endParaRPr lang="ru-RU" sz="4400" b="1" i="1" cap="none" spc="0" dirty="0">
              <a:ln w="1905"/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20" presetClass="emph" presetSubtype="0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8" dur="1000" autoRev="1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9" dur="1000" autoRev="1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0" dur="1000" autoRev="1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8800"/>
                            </p:stCondLst>
                            <p:childTnLst>
                              <p:par>
                                <p:cTn id="22" presetID="20" presetClass="emph" presetSubtype="0" fill="hold" grpId="3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23" dur="1000" autoRev="1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D816B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4" dur="1000" autoRev="1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D816B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5" dur="1000" autoRev="1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/>
      <p:bldP spid="1027" grpId="2"/>
      <p:bldP spid="1027" grpId="3"/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681</TotalTime>
  <Words>165</Words>
  <Application>Microsoft Office PowerPoint</Application>
  <PresentationFormat>Экран (4:3)</PresentationFormat>
  <Paragraphs>20</Paragraphs>
  <Slides>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Эркер</vt:lpstr>
      <vt:lpstr>Слайд 1</vt:lpstr>
      <vt:lpstr>Социальные гарантии, установленные инвалидам Федеральным законом от 24.11.1995 № 181-ФЗ «О социальной защите инвалидов в Российской Федерации»</vt:lpstr>
      <vt:lpstr>Социальные гарантии инвалидам, установленные законодательством  ЯНАО</vt:lpstr>
      <vt:lpstr>Центр социального обслуживания граждан пожилого возраста и инвалидов</vt:lpstr>
      <vt:lpstr>Слайд 5</vt:lpstr>
    </vt:vector>
  </TitlesOfParts>
  <Company>ORG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2011 год Год равных возможностей</dc:title>
  <dc:creator>Admin</dc:creator>
  <cp:lastModifiedBy>kurmanova</cp:lastModifiedBy>
  <cp:revision>71</cp:revision>
  <dcterms:created xsi:type="dcterms:W3CDTF">2011-02-08T06:34:30Z</dcterms:created>
  <dcterms:modified xsi:type="dcterms:W3CDTF">2013-03-14T09:57:39Z</dcterms:modified>
</cp:coreProperties>
</file>