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510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17E38-8155-4001-90A1-5E98EB64D54C}" type="datetimeFigureOut">
              <a:rPr lang="ru-RU" smtClean="0"/>
              <a:pPr/>
              <a:t>03.04.2013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7E25-F454-41E4-A1BF-3FAE20DB12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17E38-8155-4001-90A1-5E98EB64D54C}" type="datetimeFigureOut">
              <a:rPr lang="ru-RU" smtClean="0"/>
              <a:pPr/>
              <a:t>03.04.2013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7E25-F454-41E4-A1BF-3FAE20DB12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17E38-8155-4001-90A1-5E98EB64D54C}" type="datetimeFigureOut">
              <a:rPr lang="ru-RU" smtClean="0"/>
              <a:pPr/>
              <a:t>03.04.2013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7E25-F454-41E4-A1BF-3FAE20DB12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17E38-8155-4001-90A1-5E98EB64D54C}" type="datetimeFigureOut">
              <a:rPr lang="ru-RU" smtClean="0"/>
              <a:pPr/>
              <a:t>03.04.2013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7E25-F454-41E4-A1BF-3FAE20DB12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17E38-8155-4001-90A1-5E98EB64D54C}" type="datetimeFigureOut">
              <a:rPr lang="ru-RU" smtClean="0"/>
              <a:pPr/>
              <a:t>03.04.2013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7E25-F454-41E4-A1BF-3FAE20DB12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17E38-8155-4001-90A1-5E98EB64D54C}" type="datetimeFigureOut">
              <a:rPr lang="ru-RU" smtClean="0"/>
              <a:pPr/>
              <a:t>03.04.2013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7E25-F454-41E4-A1BF-3FAE20DB12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17E38-8155-4001-90A1-5E98EB64D54C}" type="datetimeFigureOut">
              <a:rPr lang="ru-RU" smtClean="0"/>
              <a:pPr/>
              <a:t>03.04.2013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7E25-F454-41E4-A1BF-3FAE20DB12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17E38-8155-4001-90A1-5E98EB64D54C}" type="datetimeFigureOut">
              <a:rPr lang="ru-RU" smtClean="0"/>
              <a:pPr/>
              <a:t>03.04.2013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7E25-F454-41E4-A1BF-3FAE20DB12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17E38-8155-4001-90A1-5E98EB64D54C}" type="datetimeFigureOut">
              <a:rPr lang="ru-RU" smtClean="0"/>
              <a:pPr/>
              <a:t>03.04.2013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7E25-F454-41E4-A1BF-3FAE20DB12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17E38-8155-4001-90A1-5E98EB64D54C}" type="datetimeFigureOut">
              <a:rPr lang="ru-RU" smtClean="0"/>
              <a:pPr/>
              <a:t>03.04.2013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7E25-F454-41E4-A1BF-3FAE20DB12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17E38-8155-4001-90A1-5E98EB64D54C}" type="datetimeFigureOut">
              <a:rPr lang="ru-RU" smtClean="0"/>
              <a:pPr/>
              <a:t>03.04.2013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7E25-F454-41E4-A1BF-3FAE20DB12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17E38-8155-4001-90A1-5E98EB64D54C}" type="datetimeFigureOut">
              <a:rPr lang="ru-RU" smtClean="0"/>
              <a:pPr/>
              <a:t>03.04.2013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37E25-F454-41E4-A1BF-3FAE20DB127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media-kuban.ru/images/thumbs/1/5/2/56251_original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http://www.media-kuban.ru/images/thumbs/1/5/2/56251_original.jp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6264000" y="0"/>
            <a:ext cx="2880000" cy="6858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endParaRPr lang="ru-RU" b="1" dirty="0" smtClean="0">
              <a:solidFill>
                <a:srgbClr val="142F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b="1" dirty="0">
              <a:solidFill>
                <a:srgbClr val="142F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b="1" dirty="0" smtClean="0">
              <a:solidFill>
                <a:srgbClr val="142F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142F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Многодетные семьи - </a:t>
            </a:r>
            <a:r>
              <a:rPr lang="ru-RU" b="1" dirty="0" err="1" smtClean="0">
                <a:solidFill>
                  <a:srgbClr val="142F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семьи</a:t>
            </a:r>
            <a:r>
              <a:rPr lang="ru-RU" b="1" dirty="0" smtClean="0">
                <a:solidFill>
                  <a:srgbClr val="142F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имеющие в своем составе трех и более детей, в том числе находящихся под опекой (попечительством), в возрасте до 18 лет, детей в возрасте до 23 лет, осваивающих образовательные программы начального, среднего и высшего профессионального образования по очной форме обучения в образовательных учреждениях, имеющих государственную аккредитацию, за исключением образовательных учреждений дополнительного образования, и не вступивших в законный брак.</a:t>
            </a:r>
            <a:endParaRPr lang="ru-RU" b="1" dirty="0" smtClean="0">
              <a:solidFill>
                <a:srgbClr val="142F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itchFamily="34" charset="0"/>
              <a:cs typeface="Times New Roman" pitchFamily="18" charset="0"/>
            </a:endParaRPr>
          </a:p>
          <a:p>
            <a:pPr marL="0" indent="268288" algn="ctr">
              <a:buNone/>
            </a:pP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0" y="0"/>
            <a:ext cx="2880000" cy="6858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marL="0" indent="268288">
              <a:buNone/>
            </a:pP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Возмещение расходов в размере 30% по оплате коммунальных услуг независимо от вида жилищного фонда</a:t>
            </a:r>
          </a:p>
          <a:p>
            <a:pPr marL="0" indent="0">
              <a:buNone/>
            </a:pP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в пределах нормативов потребления коммунальных услуг.</a:t>
            </a:r>
          </a:p>
          <a:p>
            <a:pPr marL="0" indent="268288">
              <a:buNone/>
            </a:pPr>
            <a:endParaRPr lang="ru-RU" sz="4000" b="1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itchFamily="49" charset="0"/>
              <a:cs typeface="Courier New" pitchFamily="49" charset="0"/>
            </a:endParaRPr>
          </a:p>
          <a:p>
            <a:pPr marL="0" indent="268288">
              <a:buNone/>
            </a:pPr>
            <a:r>
              <a:rPr lang="ru-RU" sz="4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Возмещение предоставляется в виде жилищно-коммунальной выплаты</a:t>
            </a:r>
          </a:p>
          <a:p>
            <a:pPr marL="0" indent="268288">
              <a:buNone/>
            </a:pPr>
            <a:endParaRPr lang="ru-RU" sz="2500" b="1" i="1" dirty="0" smtClean="0"/>
          </a:p>
          <a:p>
            <a:pPr marL="0" indent="268288" algn="ctr">
              <a:buNone/>
            </a:pPr>
            <a:r>
              <a:rPr lang="ru-RU" sz="2500" b="1" i="1" dirty="0" smtClean="0"/>
              <a:t>ДЛЯ ПОЛУЧЕНИЯ</a:t>
            </a:r>
          </a:p>
          <a:p>
            <a:pPr marL="0" indent="268288" algn="ctr">
              <a:buNone/>
            </a:pPr>
            <a:r>
              <a:rPr lang="ru-RU" sz="2500" b="1" i="1" dirty="0" smtClean="0"/>
              <a:t>жилищно-коммунальной выплаты</a:t>
            </a:r>
          </a:p>
          <a:p>
            <a:pPr marL="0" indent="268288" algn="ctr">
              <a:buNone/>
            </a:pPr>
            <a:r>
              <a:rPr lang="ru-RU" sz="2500" b="1" i="1" dirty="0" smtClean="0"/>
              <a:t>НЕОБХОДИМО ОБРАТИТЬСЯ С ЗАЯВЛЕНИЕМ В ДЕПАРТАМЕНТ ПО ТРУДУ И СОЦИАЛЬНОЙ ЗАЩИТЕ НАСЕЛЕНИЯ ГОРОДА САЛЕХАРДА</a:t>
            </a:r>
          </a:p>
          <a:p>
            <a:pPr marL="0" indent="0" algn="ctr">
              <a:buNone/>
            </a:pPr>
            <a:r>
              <a:rPr lang="ru-RU" sz="2500" b="1" i="1" dirty="0" smtClean="0"/>
              <a:t>( улица БРОДНЕВА, д. 15 ЗДАНИЕ МФЦ</a:t>
            </a:r>
          </a:p>
          <a:p>
            <a:pPr marL="0" indent="0" algn="ctr">
              <a:buNone/>
            </a:pPr>
            <a:r>
              <a:rPr lang="ru-RU" sz="2500" b="1" i="1" dirty="0" smtClean="0"/>
              <a:t>Тел. для справок: 3-44-30)</a:t>
            </a:r>
          </a:p>
          <a:p>
            <a:pPr marL="0" indent="268288">
              <a:buNone/>
            </a:pPr>
            <a:endParaRPr lang="ru-RU" sz="4000" b="1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itchFamily="49" charset="0"/>
              <a:cs typeface="Courier New" pitchFamily="49" charset="0"/>
            </a:endParaRPr>
          </a:p>
          <a:p>
            <a:pPr marL="0" indent="268288">
              <a:buNone/>
            </a:pPr>
            <a:endParaRPr lang="ru-RU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7" name="i-main-pic" descr="Картинка 2 из 57795">
            <a:hlinkClick r:id="rId2"/>
          </p:cNvPr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3000364" y="4044978"/>
            <a:ext cx="3024000" cy="281302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1026" name="Picture 2" descr="D:\МЕДИАПРОЕКТЫ\открытие года равн возм\картинки\184257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14678" y="0"/>
            <a:ext cx="2880000" cy="309108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20114774" lon="20096855" rev="1301316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 rot="2080563">
            <a:off x="2472132" y="2412523"/>
            <a:ext cx="3971285" cy="1643050"/>
          </a:xfrm>
        </p:spPr>
        <p:txBody>
          <a:bodyPr>
            <a:normAutofit/>
          </a:bodyPr>
          <a:lstStyle/>
          <a:p>
            <a:r>
              <a:rPr lang="ru-RU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Меры социальной поддержки</a:t>
            </a:r>
            <a:br>
              <a:rPr lang="ru-RU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многодетных</a:t>
            </a:r>
            <a:r>
              <a:rPr lang="ru-RU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семей</a:t>
            </a:r>
            <a:endParaRPr lang="ru-RU" sz="23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1" descr="http://profkomvtb.ru/wp-content/uploads/2012/09/c07840dfb49b538a22080ef505c6a8d9_XL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29388" y="4500570"/>
            <a:ext cx="2428892" cy="2071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mostiks.ru/wp-content/uploads/2012/10/%D0%B4%D0%B5%D1%82%D0%B87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 fontScale="90000"/>
          </a:bodyPr>
          <a:lstStyle/>
          <a:p>
            <a:r>
              <a:rPr lang="ru-RU" sz="27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Перечень необходимых документов </a:t>
            </a:r>
            <a:br>
              <a:rPr lang="ru-RU" sz="27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</a:br>
            <a:r>
              <a:rPr lang="ru-RU" sz="27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для установления мер социальной поддержки для </a:t>
            </a:r>
            <a:br>
              <a:rPr lang="ru-RU" sz="27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</a:br>
            <a:r>
              <a:rPr lang="ru-RU" sz="27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многодетных семей</a:t>
            </a:r>
            <a:r>
              <a:rPr lang="ru-RU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/>
            </a:r>
            <a:br>
              <a:rPr lang="ru-RU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0" y="3643314"/>
            <a:ext cx="9144000" cy="3214687"/>
          </a:xfrm>
        </p:spPr>
        <p:txBody>
          <a:bodyPr>
            <a:normAutofit/>
          </a:bodyPr>
          <a:lstStyle/>
          <a:p>
            <a:pPr>
              <a:buFontTx/>
              <a:buChar char="•"/>
              <a:tabLst>
                <a:tab pos="228600" algn="l"/>
              </a:tabLst>
            </a:pPr>
            <a:endParaRPr lang="ru-RU" sz="1600" b="1" i="1" dirty="0" smtClean="0">
              <a:cs typeface="Times New Roman" pitchFamily="18" charset="0"/>
            </a:endParaRP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ru-RU" sz="1600" b="1" i="1" dirty="0" smtClean="0">
                <a:cs typeface="Times New Roman" pitchFamily="18" charset="0"/>
              </a:rPr>
              <a:t>Подлинник и копия паспорта для родителей;</a:t>
            </a:r>
            <a:endParaRPr lang="ru-RU" sz="1600" dirty="0" smtClean="0"/>
          </a:p>
          <a:p>
            <a:pPr eaLnBrk="0" hangingPunct="0">
              <a:buFontTx/>
              <a:buChar char="•"/>
              <a:tabLst>
                <a:tab pos="228600" algn="l"/>
              </a:tabLst>
            </a:pPr>
            <a:r>
              <a:rPr lang="ru-RU" sz="1600" b="1" i="1" dirty="0" smtClean="0">
                <a:cs typeface="Times New Roman" pitchFamily="18" charset="0"/>
              </a:rPr>
              <a:t>Подлинники и копии свидетельства о рождении детей;</a:t>
            </a:r>
            <a:endParaRPr lang="ru-RU" sz="1600" dirty="0" smtClean="0"/>
          </a:p>
          <a:p>
            <a:pPr eaLnBrk="0" hangingPunct="0">
              <a:buFontTx/>
              <a:buChar char="•"/>
              <a:tabLst>
                <a:tab pos="228600" algn="l"/>
              </a:tabLst>
            </a:pPr>
            <a:r>
              <a:rPr lang="ru-RU" sz="1600" b="1" i="1" dirty="0" smtClean="0">
                <a:cs typeface="Times New Roman" pitchFamily="18" charset="0"/>
              </a:rPr>
              <a:t>Справка о составе семьи;</a:t>
            </a:r>
            <a:endParaRPr lang="ru-RU" sz="1600" dirty="0" smtClean="0"/>
          </a:p>
          <a:p>
            <a:pPr eaLnBrk="0" hangingPunct="0">
              <a:buFontTx/>
              <a:buChar char="•"/>
              <a:tabLst>
                <a:tab pos="228600" algn="l"/>
              </a:tabLst>
            </a:pPr>
            <a:r>
              <a:rPr lang="ru-RU" sz="1600" b="1" i="1" dirty="0" smtClean="0">
                <a:cs typeface="Times New Roman" pitchFamily="18" charset="0"/>
              </a:rPr>
              <a:t>Подлинник и копия свидетельства о заключении брака, о расторжении брака;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ru-RU" sz="1600" b="1" i="1" dirty="0" smtClean="0">
                <a:cs typeface="Times New Roman" pitchFamily="18" charset="0"/>
              </a:rPr>
              <a:t>Реквизиты банковского счета (либо лицевой счет банковской карты);</a:t>
            </a:r>
            <a:endParaRPr lang="ru-RU" sz="1600" dirty="0" smtClean="0"/>
          </a:p>
          <a:p>
            <a:pPr eaLnBrk="0" hangingPunct="0">
              <a:buFontTx/>
              <a:buChar char="•"/>
              <a:tabLst>
                <a:tab pos="228600" algn="l"/>
              </a:tabLst>
            </a:pPr>
            <a:r>
              <a:rPr lang="ru-RU" sz="1600" b="1" i="1" dirty="0" smtClean="0">
                <a:cs typeface="Times New Roman" pitchFamily="18" charset="0"/>
              </a:rPr>
              <a:t>Справка с места  учебы (оригинал) для детей старше 18 лет</a:t>
            </a:r>
            <a:r>
              <a:rPr lang="ru-RU" sz="1600" dirty="0" smtClean="0">
                <a:cs typeface="Times New Roman" pitchFamily="18" charset="0"/>
              </a:rPr>
              <a:t> </a:t>
            </a:r>
            <a:r>
              <a:rPr lang="ru-RU" sz="1600" b="1" i="1" dirty="0" smtClean="0">
                <a:cs typeface="Times New Roman" pitchFamily="18" charset="0"/>
              </a:rPr>
              <a:t>обучающихся по очной форме в образовательных учреждениях всех типов независимо от их организационно-правовой формы,</a:t>
            </a:r>
            <a:r>
              <a:rPr lang="ru-RU" sz="1600" dirty="0" smtClean="0"/>
              <a:t> </a:t>
            </a:r>
            <a:r>
              <a:rPr lang="ru-RU" sz="1600" b="1" i="1" dirty="0" smtClean="0">
                <a:cs typeface="Times New Roman" pitchFamily="18" charset="0"/>
              </a:rPr>
              <a:t>за  исключением образовательных учреждений дополнительного образования;</a:t>
            </a:r>
            <a:endParaRPr lang="ru-RU" sz="1600" dirty="0" smtClean="0"/>
          </a:p>
          <a:p>
            <a:pPr eaLnBrk="0" hangingPunct="0">
              <a:buFontTx/>
              <a:buChar char="•"/>
              <a:tabLst>
                <a:tab pos="228600" algn="l"/>
              </a:tabLst>
            </a:pPr>
            <a:r>
              <a:rPr lang="ru-RU" sz="1600" b="1" i="1" dirty="0" smtClean="0">
                <a:cs typeface="Times New Roman" pitchFamily="18" charset="0"/>
              </a:rPr>
              <a:t>Подлинник и копия договора социального найма или свидетельства о праве собственности.</a:t>
            </a:r>
            <a:endParaRPr lang="ru-RU" sz="1600" dirty="0" smtClean="0"/>
          </a:p>
          <a:p>
            <a:pPr eaLnBrk="0" hangingPunct="0">
              <a:buFontTx/>
              <a:buChar char="•"/>
              <a:tabLst>
                <a:tab pos="228600" algn="l"/>
              </a:tabLst>
            </a:pPr>
            <a:endParaRPr lang="ru-RU" sz="13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228</Words>
  <Application>Microsoft Office PowerPoint</Application>
  <PresentationFormat>Экран (4:3)</PresentationFormat>
  <Paragraphs>24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Меры социальной поддержки многодетных семей</vt:lpstr>
      <vt:lpstr>Перечень необходимых документов  для установления мер социальной поддержки для  многодетных семей </vt:lpstr>
    </vt:vector>
  </TitlesOfParts>
  <Company>SZ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Меры социальной поддержки многодетных семей</dc:title>
  <dc:creator>yadnesv</dc:creator>
  <cp:lastModifiedBy>yadnesv</cp:lastModifiedBy>
  <cp:revision>6</cp:revision>
  <dcterms:created xsi:type="dcterms:W3CDTF">2013-04-03T11:35:35Z</dcterms:created>
  <dcterms:modified xsi:type="dcterms:W3CDTF">2013-04-03T12:32:38Z</dcterms:modified>
</cp:coreProperties>
</file>