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5"/>
  </p:notesMasterIdLst>
  <p:sldIdLst>
    <p:sldId id="291" r:id="rId2"/>
    <p:sldId id="292" r:id="rId3"/>
    <p:sldId id="296" r:id="rId4"/>
    <p:sldId id="297" r:id="rId5"/>
    <p:sldId id="283" r:id="rId6"/>
    <p:sldId id="298" r:id="rId7"/>
    <p:sldId id="330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0" r:id="rId19"/>
    <p:sldId id="308" r:id="rId20"/>
    <p:sldId id="311" r:id="rId21"/>
    <p:sldId id="312" r:id="rId22"/>
    <p:sldId id="313" r:id="rId23"/>
    <p:sldId id="333" r:id="rId24"/>
    <p:sldId id="314" r:id="rId25"/>
    <p:sldId id="315" r:id="rId26"/>
    <p:sldId id="331" r:id="rId27"/>
    <p:sldId id="318" r:id="rId28"/>
    <p:sldId id="317" r:id="rId29"/>
    <p:sldId id="316" r:id="rId30"/>
    <p:sldId id="332" r:id="rId31"/>
    <p:sldId id="319" r:id="rId32"/>
    <p:sldId id="320" r:id="rId33"/>
    <p:sldId id="321" r:id="rId34"/>
    <p:sldId id="322" r:id="rId35"/>
    <p:sldId id="323" r:id="rId36"/>
    <p:sldId id="325" r:id="rId37"/>
    <p:sldId id="326" r:id="rId38"/>
    <p:sldId id="327" r:id="rId39"/>
    <p:sldId id="328" r:id="rId40"/>
    <p:sldId id="329" r:id="rId41"/>
    <p:sldId id="334" r:id="rId42"/>
    <p:sldId id="335" r:id="rId43"/>
    <p:sldId id="293" r:id="rId44"/>
  </p:sldIdLst>
  <p:sldSz cx="9144000" cy="6858000" type="screen4x3"/>
  <p:notesSz cx="6772275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DDDDD"/>
    <a:srgbClr val="006600"/>
    <a:srgbClr val="008000"/>
    <a:srgbClr val="0066FF"/>
    <a:srgbClr val="C00883"/>
    <a:srgbClr val="FFCCCC"/>
    <a:srgbClr val="CCECFF"/>
    <a:srgbClr val="FF993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468" autoAdjust="0"/>
  </p:normalViewPr>
  <p:slideViewPr>
    <p:cSldViewPr>
      <p:cViewPr>
        <p:scale>
          <a:sx n="83" d="100"/>
          <a:sy n="83" d="100"/>
        </p:scale>
        <p:origin x="-242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653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6055" y="0"/>
            <a:ext cx="2934653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73D33-18B2-421A-AE5B-DC1A91984B87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228" y="4704596"/>
            <a:ext cx="541782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934653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6055" y="9407473"/>
            <a:ext cx="2934653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6C9B1-FD2A-4EDA-8078-A6EAB60D36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74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9B1-FD2A-4EDA-8078-A6EAB60D3631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67DA8A821EF4C64063F1BC5F7902526C10B579DF3D14C52793B92D8603267F667328B48799FA8A6D13B342FCF76FB40E77173BEw976H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714488"/>
            <a:ext cx="86963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финансировании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 с учетом нового в Законодательстве.</a:t>
            </a: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14884"/>
            <a:ext cx="2865033" cy="1807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689">
            <a:off x="76925" y="4406422"/>
            <a:ext cx="2747624" cy="17907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14821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РЕГИОНАЛЬНОЕ ОТДЕЛЕНИЕ ФОНДА СОЦИАЛЬНОГО СТРАХОВАНИЯ РОССИЙСКОЙ ФЕДЕРАЦИИ ПО ЯМАЛО-НЕНЕЦКОМУ АВТОНОМНОМУ ОКРУГУ </a:t>
            </a:r>
            <a:endParaRPr lang="ru-RU" dirty="0"/>
          </a:p>
        </p:txBody>
      </p:sp>
      <p:pic>
        <p:nvPicPr>
          <p:cNvPr id="12" name="Picture 2" descr="C:\Users\e.vinokurova.89\Desktop\FullSizeRender-17-04-19-09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52"/>
            <a:ext cx="714380" cy="71438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231">
            <a:off x="6044367" y="4553942"/>
            <a:ext cx="2814754" cy="173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720141"/>
            <a:ext cx="867762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л) 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приобретение 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м) 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приобретение 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 фиксацию инструктажей, обучения и иных форм подготовки работников по безопасному производству работ, а также хранение результатов такой фиксации;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b="1" i="1" dirty="0" err="1" smtClean="0">
                <a:solidFill>
                  <a:srgbClr val="6600CC"/>
                </a:solidFill>
                <a:latin typeface="Cambria" pitchFamily="18" charset="0"/>
              </a:rPr>
              <a:t>н</a:t>
            </a:r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) </a:t>
            </a: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санаторно-курортное лечение работников не ранее чем за пять лет до достижения ими </a:t>
            </a: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  <a:hlinkClick r:id="rId2"/>
              </a:rPr>
              <a:t>возраста</a:t>
            </a: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, дающего право на назначение страховой пенсии по старости в соответствии с пенсионным законодательством.</a:t>
            </a:r>
          </a:p>
          <a:p>
            <a:endParaRPr lang="ru-RU" b="1" i="1" dirty="0" smtClean="0">
              <a:latin typeface="Cambria" pitchFamily="18" charset="0"/>
            </a:endParaRPr>
          </a:p>
          <a:p>
            <a:pPr algn="ctr"/>
            <a:endParaRPr lang="ru-RU" b="1" i="1" dirty="0" smtClean="0">
              <a:latin typeface="Cambria" pitchFamily="18" charset="0"/>
            </a:endParaRPr>
          </a:p>
          <a:p>
            <a:pPr algn="ctr"/>
            <a:endParaRPr lang="ru-RU" b="1" i="1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6342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36061" t="19638" r="35429" b="8446"/>
          <a:stretch>
            <a:fillRect/>
          </a:stretch>
        </p:blipFill>
        <p:spPr bwMode="auto">
          <a:xfrm>
            <a:off x="1357290" y="2071678"/>
            <a:ext cx="300039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 l="36718" t="20025" r="35666" b="8268"/>
          <a:stretch>
            <a:fillRect/>
          </a:stretch>
        </p:blipFill>
        <p:spPr bwMode="auto">
          <a:xfrm>
            <a:off x="4572000" y="2071678"/>
            <a:ext cx="292895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35716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Страхователь обращается с заявлением о финансовом обеспечении предупредительных мер (далее - заявление) в территориальный орган Фонда по месту своей регистрации в срок </a:t>
            </a:r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1 августа </a:t>
            </a:r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текущего календарного года. Заявление с прилагаемыми к нему документами (копиями документов) и сведениями представляется страхователем либо лицом, представляющим его интересы, на бумажном носителе либо в форме электронного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43372" y="428604"/>
            <a:ext cx="4714908" cy="587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С ЗАЯВЛЕНИЕМ ПРЕДСТАВЛЯЮТСЯ:</a:t>
            </a:r>
          </a:p>
          <a:p>
            <a:pPr algn="ctr"/>
            <a:endParaRPr lang="ru-RU" sz="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550" b="1" i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       план финансового обеспечения предупредительных мер в текущем календарном году, форма которого предусмотрена приложением к Правилам, разработанный с учетом перечня мероприятий по улучшению условий и охраны труда работников, разработанного по результатам проведения специальной оценки условий труда, и (или) коллективного договора (соглашения по охране труда между работодателем и представительным органом работников), с указанием суммы финансирования;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50" b="1" i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       </a:t>
            </a:r>
            <a:r>
              <a:rPr lang="ru-RU" sz="1550" b="1" i="1" dirty="0" smtClean="0">
                <a:solidFill>
                  <a:srgbClr val="006600"/>
                </a:solidFill>
                <a:latin typeface="Cambria" pitchFamily="18" charset="0"/>
                <a:cs typeface="Times New Roman" pitchFamily="18" charset="0"/>
              </a:rPr>
              <a:t> копия перечня мероприятий по улучшению условий и охраны труда работников, разработанного по результатам проведения специальной оценки условий труда, и (или) копия (выписка из) коллективного договора (соглашения по охране труда между работодателем и представительным органом работников).</a:t>
            </a:r>
          </a:p>
          <a:p>
            <a:endParaRPr lang="ru-RU" dirty="0"/>
          </a:p>
        </p:txBody>
      </p:sp>
      <p:pic>
        <p:nvPicPr>
          <p:cNvPr id="14" name="Рисунок 13" descr="IMG_9264.JPG"/>
          <p:cNvPicPr/>
          <p:nvPr/>
        </p:nvPicPr>
        <p:blipFill>
          <a:blip r:embed="rId2"/>
          <a:srcRect b="18549"/>
          <a:stretch>
            <a:fillRect/>
          </a:stretch>
        </p:blipFill>
        <p:spPr>
          <a:xfrm>
            <a:off x="285720" y="571480"/>
            <a:ext cx="3643338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57166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n w="18415" cmpd="sng">
                <a:solidFill>
                  <a:srgbClr val="6600CC"/>
                </a:solidFill>
                <a:prstDash val="solid"/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проведение специальной оценки условий труда </a:t>
            </a:r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предоставляется:</a:t>
            </a:r>
          </a:p>
          <a:p>
            <a:pPr algn="ctr"/>
            <a:endParaRPr lang="ru-RU" sz="2000" dirty="0" smtClean="0">
              <a:ln w="18415" cmpd="sng">
                <a:solidFill>
                  <a:srgbClr val="6600CC"/>
                </a:solidFill>
                <a:prstDash val="solid"/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копия локального нормативного акта о создании комиссии по проведению специальной оценки условий труда;</a:t>
            </a:r>
          </a:p>
          <a:p>
            <a:pPr algn="ctr">
              <a:buClr>
                <a:srgbClr val="FF0000"/>
              </a:buClr>
            </a:pPr>
            <a:endParaRPr lang="ru-RU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копию гражданско-правового договора с организацией, проводящей специальную оценку условий труда, с указанием количества рабочих мест, в отношении которых проводится специальная оценка условий труда, и стоимости проведения специальной оценки условий труда на указанном количестве рабочих мест;</a:t>
            </a:r>
          </a:p>
          <a:p>
            <a:pPr algn="ctr">
              <a:buClr>
                <a:srgbClr val="FF0000"/>
              </a:buClr>
            </a:pPr>
            <a:endParaRPr lang="ru-RU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сведения о включении организации, проводящей специальную оценку условий труда, в реестр организаций, проводящих специальную оценку условий труда (реестр организаций, оказывающих услуги в области охраны труда)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57166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6600CC"/>
                  </a:solidFill>
                </a:ln>
                <a:latin typeface="Times New Roman" pitchFamily="18" charset="0"/>
                <a:cs typeface="Times New Roman" pitchFamily="18" charset="0"/>
              </a:rPr>
              <a:t>в случае включения в план финансового 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обеспечения реализацию 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</a:t>
            </a:r>
            <a:r>
              <a:rPr lang="ru-RU" sz="2000" dirty="0" smtClean="0">
                <a:ln>
                  <a:solidFill>
                    <a:srgbClr val="6600CC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6600CC"/>
                  </a:solidFill>
                </a:ln>
                <a:latin typeface="Times New Roman" pitchFamily="18" charset="0"/>
                <a:cs typeface="Times New Roman" pitchFamily="18" charset="0"/>
              </a:rPr>
              <a:t>предоставляется: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 копию отчета о проведении специальной оценки условий труда, подтверждающего превышение предельно допустимых уровней воздействия вредных и (или) опасных производственных факторов на соответствующих рабочих местах, которая может быть представлена при подтверждении расходов (если срок действия результатов аттестации рабочих мест по условиям труда, проведенной в соответствии с действовавшим до дня вступления в силу Федерального закона от 28 декабря 2013 г. N 426-ФЗ "О специальной оценке условий труда" </a:t>
            </a: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порядком</a:t>
            </a: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, не истек, то представляются копии отчета о проведении аттестации рабочих мест по условиям труда);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677628" cy="63401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реализацию 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 </a:t>
            </a:r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предоставляется:</a:t>
            </a:r>
          </a:p>
          <a:p>
            <a:endParaRPr lang="ru-RU" dirty="0" smtClean="0"/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копию отчета о проведении специальной оценки условий труда на соответствующих рабочих местах после реализации соответствующих мероприятий и свидетельствующего о снижении класса (подкласса) условий труда на соответствующих рабочих местах;</a:t>
            </a:r>
          </a:p>
          <a:p>
            <a:pPr algn="ctr">
              <a:buClr>
                <a:srgbClr val="FF0000"/>
              </a:buClr>
            </a:pPr>
            <a:endParaRPr lang="ru-RU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копии документов, обосновывающих приобретение организацией соответствующего оборудования и проведение работ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труда;</a:t>
            </a:r>
          </a:p>
          <a:p>
            <a:pPr algn="ctr">
              <a:buClr>
                <a:srgbClr val="FF0000"/>
              </a:buClr>
            </a:pPr>
            <a:endParaRPr lang="ru-RU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предупредительных мер мероприятий, не требующих приобретения оборудования, копию договора на проведение соответствующих работ;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67762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обучение по охране труда и (или) обучение по вопросам безопасного ведения работ, в том числе горных работ, а также действиям в случае аварии или инцидента на опасном производственном объекте</a:t>
            </a:r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предоставляется:</a:t>
            </a:r>
          </a:p>
          <a:p>
            <a:pPr algn="ctr"/>
            <a:endParaRPr lang="ru-RU" sz="2000" dirty="0" smtClean="0">
              <a:ln w="18415" cmpd="sng">
                <a:solidFill>
                  <a:srgbClr val="6600CC"/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копию приказа о направлении работников на обучение по охране труда и (или) на обучение по вопросам безопасного ведения работ, в том числе горных работ, и действиям в случае аварии или инцидента на опасном производственном объекте с отрывом от производства;</a:t>
            </a:r>
          </a:p>
          <a:p>
            <a:pPr algn="ctr"/>
            <a:endParaRPr lang="ru-RU" sz="1000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список работников, направляемых на обучение по охране труда и (или) на обучение по вопросам безопасного ведения работ, в том числе горных работ, и действиям в случае аварии или инцидента на опасном производственном объекте;</a:t>
            </a:r>
          </a:p>
          <a:p>
            <a:pPr algn="ctr"/>
            <a:endParaRPr lang="ru-RU" sz="1000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копию договора на проведение обучения работодателей и работников вопросам охраны труда с организацией, оказывающей услуги по обучению работодателей и работников вопросам охраны труда (далее - обучающая организация) и аккредитованной в установленном порядке и (или) копию договора с организацией, осуществляющей образовательную деятельность, в которой проходили обучение по вопросам безопасного ведения работ, в том числе горных работ, и действиям в случае аварии или инцидента на опасном производственном объекте работники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обучение по охране труда и (или) обучение по вопросам безопасного ведения работ, в том числе горных работ, а также действиям в случае аварии или инцидента на опасном производственном объекте</a:t>
            </a:r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предоставляется: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копию уведомления Минтруда России (</a:t>
            </a:r>
            <a:r>
              <a:rPr lang="ru-RU" b="1" dirty="0" err="1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России) о включении обучающей организации в реестр организаций, оказывающих услуги в области охраны труда;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копию программы обучения, утвержденной в установленном порядке;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копию свидетельства установленного образца о регистрации опасного производственного объекта в государственном реестре опасных производственных объектов, в случае направления работников на обучение по охране труда в соответствии с подпунктом 2.3.2 Порядка N 1/29 или на обучение по вопросам безопасного ведения работ, в том числе горных работ, и действиям в случае аварии или инцидента на опасном производственном объекте;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сведения о включении обучающей организации в реестр организаций, оказывающих услуги в области охраны труда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6776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Сведения о лицензии на осуществление образовательной деятельности организации, в которой проходили обучение по вопросам безопасного ведения работ, в том числе горных работ, и действиям в случае аварии или инцидента на опасном производственном объекте работники.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Одновременно со списком работников, направляемых на обучение по охране труда, страхователь представляет в территориальный орган Фонда документы, подтверждающие принадлежность указанных в них работников к той или иной категории работников, имеющих право проходить обучение за счет средств обязательного социального страхования от несчастных случаев на производстве и профессиональных заболеваний, а именно:</a:t>
            </a:r>
          </a:p>
          <a:p>
            <a:pPr algn="ctr"/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 случае включения в список руководителей организаций малого предпринимательства и работников организаций малого предпринимательства (с численностью работников до 50 человек), на которых возложены обязанности специалистов по охране труда.</a:t>
            </a:r>
          </a:p>
          <a:p>
            <a:pPr algn="ctr"/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копии приказов о назначении на должность руководителей организаций малого предпринимательства;</a:t>
            </a:r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42918"/>
            <a:ext cx="86776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справку о средней численности работников организации малого предпринимательства за прошедший календарный год;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копии приказов о возложении на работников организаций малого предпринимательства (с численностью работников до 50 человек) обязанностей специалистов по охране труда;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в случае включения в список руководителей государственных (муниципальных) учреждений - копии трудовых книжек или копии приказов о назначении на должность (приеме на работу) руководителей государственных (муниципальных) учреждений;</a:t>
            </a:r>
          </a:p>
          <a:p>
            <a:pPr algn="ctr"/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 случае включения в список руководителей и специалистов служб охраны труда организаций - копии приказов о назначении на должность (приеме на работу) руководителей и специалистов служб охраны труда организаций;</a:t>
            </a:r>
          </a:p>
          <a:p>
            <a:pPr algn="ctr"/>
            <a:endParaRPr lang="ru-RU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в случае включения в список членов комитетов (комиссий) по охране труда - копии приказов работодателей об утверждении состава комитета (комиссии) по охране труда;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857364"/>
            <a:ext cx="8696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Порядок и условия финансового обеспечения предупредительных мер регламентированы «Правилами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факторами», утвержденными приказом Минтруда России от 10 декабря 2012 года № 580 н.</a:t>
            </a:r>
            <a:endParaRPr lang="ru-RU" sz="3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e.vinokurova.89\Desktop\FullSizeRender-17-04-19-09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85818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14285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РЕГИОНАЛЬНОЕ ОТДЕЛЕНИЕ ФОНДА СОЦИАЛЬНОГО СТРАХОВАНИЯ РОССИЙСКОЙ ФЕДЕРАЦИИ ПО ЯМАЛО-НЕНЕЦКОМУ АВТОНОМНОМУ ОКРУГУ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958880"/>
            <a:ext cx="8534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в случае включения в список уполномоченных (доверенных) лиц по охране труда профессиональных союзов и иных уполномоченных работниками представительных органов - выписки из протоколов решений профсоюзных органов или иных уполномоченных работниками представительных органов о назначении уполномоченных (доверенных) лиц по охране труда;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в случае включения в список отдельных категорий работников организаций, отнесенных в соответствии с действующим законодательством к опасным производственным объектам, - копии приказов о назначении на должность (приеме на работу) работников, подлежащих обучению по охране труда в соответствии с подпунктом 2.3.2 Порядка N 1/29;</a:t>
            </a:r>
          </a:p>
          <a:p>
            <a:pPr algn="ctr"/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3977"/>
            <a:ext cx="860619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приобретение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загрязнением, средств индивидуальной защиты, изготовленных на территории государств - членов Евразийского экономического союза, в соответствии с типовыми нормами бесплатной выдачи специальной одежды, специальной обуви и других средств индивидуальной защиты (далее соответственно - СИЗ, типовые нормы) и (или) на основании результатов проведения специальной оценки условий труда, а также смывающих и (или) обезвреживающих средств </a:t>
            </a:r>
            <a:r>
              <a:rPr lang="ru-RU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перечень приобретаемых СИЗ с указанием профессий (должностей) работников, норм выдачи СИЗ со ссылкой на соответствующий пункт типовых норм, а также количества, стоимости, даты изготовления и срока годности приобретаемых СИЗ;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5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перечень СИЗ, приобретаемых с учетом результатов проведения специальной оценки условий труда (если срок действия результатов аттестации рабочих мест по условиям труда, проведенной в соответствии с действовавшим до дня вступления в силу Федерального закона от 28 декабря 2013 г. N 426-ФЗ "О специальной оценке условий труда" (Собрание законодательства Российской Федерации, 2013, N 52, ст. 6991) порядком, не истек, то с учетом аттестации рабочих мест по условиям труда), с указанием профессий (должностей) работников, норм выдачи СИЗ, а также количества, стоимости, даты изготовления и срока годности приобретаемых СИЗ;</a:t>
            </a: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805838"/>
            <a:ext cx="86061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копии сертификатов (деклараций) соответствия СИЗ техническому регламенту Таможенного союза "О безопасности средств индивидуальной защиты" (ТР ТС 019/2011), утвержденному Решением Комиссии Таможенного союза от 9 декабря 2011 г. N 878 , с изменениями, внесенными решением Коллегии Евразийской экономической комиссии от 13 ноября 2012 г. N 221 (официальный сайт Евразийской экономической комиссии http://www.tsouz.ru/, 20.11.2012);</a:t>
            </a:r>
          </a:p>
          <a:p>
            <a:pPr algn="ctr">
              <a:buClr>
                <a:srgbClr val="FF0000"/>
              </a:buClr>
            </a:pPr>
            <a:endParaRPr lang="ru-RU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копия заключения о подтверждении производства промышленной продукции на территории Российской Федерации, выданного Министерством промышленности и торговли Российской Федерации в отношении специальной одежды, специальной обуви или других средств индивидуальной защиты - для СИЗ, изготовленных на территории Российской Федерации; 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копия декларации о происхождении товара или сертификата о происхождении товара - для СИЗ, изготовленных на территории других государств - членов Евразийского экономического союза;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800" b="1" cap="all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79" y="285729"/>
          <a:ext cx="8501127" cy="5929355"/>
        </p:xfrm>
        <a:graphic>
          <a:graphicData uri="http://schemas.openxmlformats.org/drawingml/2006/table">
            <a:tbl>
              <a:tblPr/>
              <a:tblGrid>
                <a:gridCol w="678558"/>
                <a:gridCol w="681294"/>
                <a:gridCol w="809891"/>
                <a:gridCol w="503447"/>
                <a:gridCol w="514390"/>
                <a:gridCol w="514390"/>
                <a:gridCol w="580057"/>
                <a:gridCol w="503447"/>
                <a:gridCol w="1239464"/>
                <a:gridCol w="580057"/>
                <a:gridCol w="536280"/>
                <a:gridCol w="678558"/>
                <a:gridCol w="681294"/>
              </a:tblGrid>
              <a:tr h="379904"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effectLst/>
                          <a:latin typeface="Times New Roman"/>
                        </a:rPr>
                        <a:t>Образец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124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Список приобретаемых средств индивидуальной защиты для работников  ООО  «Нефтегаз», занятых на работах с вредными и (или) опасными производственными факторами  в соответствии с типовыми отраслевыми нормами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2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0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0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Наименование приобретаемых СИЗ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Наименование профессий  работников, для которых приобретаются СИЗ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Норма выдачи СИЗ в шт. на год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Срок носки в месяцах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Дата изготовления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Срок годности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Кол-во работников по профессиям на предприятии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№ и дата нормативного документа, которым утверждены Типовые отраслевые нормы (ТОН), № пункта ТОН 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Потребность работников предприятия в СИЗ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Кол-во приобретаемых страхователем СИЗ за счет средств ФСС РФ 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Цена (руб.)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Планируемые расходы, руб.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Щиток защитный для сварщика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Электрогазосварщик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25.02.2016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5 лет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п.17 Приложения к приказу Министерства труда и социальной защиты Российской Федерации от 9 декабря 2014 г. № 997н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230,58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230,58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Рукавицы брезентовые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12 пар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13.08.2016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5 лет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24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24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23,21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557,04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Костюм сварщика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12.01.2017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7 лет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2 431,27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4 862,54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Рукавицы брезентовые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Слесарь-ремонтник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13.08.2016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5 лет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п.148 Приложения к приказу Министерства труда и социальной защиты Российской Федерации от 9 декабря 2014 г. № 997н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23,21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278,52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541" marR="6541" marT="65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Итого: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39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5 928,68</a:t>
                      </a:r>
                    </a:p>
                  </a:txBody>
                  <a:tcPr marL="6541" marR="6541" marT="65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6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86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Генеральный директор ООО «Нефтегаз»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_________________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М.А. Попов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7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«____»___________2017 г.</a:t>
                      </a: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       подпись, печать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санаторно-курортное лечение работников, занятых на работах с вредными и (или) опасными производственными факторами</a:t>
            </a:r>
            <a:r>
              <a:rPr lang="ru-RU" sz="2000" dirty="0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предоставляются: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заключительный акт врачебной комиссии по итогам проведения обязательных периодических медицинских осмотров (обследований) работников (далее - заключительный акт);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списки работников, направляемых на санаторно-курортное лечение, с указанием рекомендаций, содержащихся в заключительном акте;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копию лицензии организации, осуществляющей санаторно-курортное лечение работников на территории Российской Федерации;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копии договоров с организацией, осуществляющей санаторно-курортное лечение работников, и (или) счетов на приобретение путевок;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калькуляцию стоимости путевки;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сведения о лицензии (с указанием видов работ и услуг) организации, осуществляющей санаторно-курортное лечение работников на территории Российской Федерации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проведение обязательных периодических медицинских осмотров (обследований) работников, занятых на работах с вредными и (или) опасными производственными факторами</a:t>
            </a:r>
            <a:r>
              <a:rPr lang="ru-RU" sz="20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предоставляются: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копию списка работников, подлежащих прохождению обязательных периодических медицинских осмотров (обследований) в текущем календарном году, утвержденного работодателем в установленном порядке  (Приказ Министерства здравоохранения и социального развития Российской Федерации от 12 апреля 2011 г. N 302н "Об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труда»)</a:t>
            </a:r>
          </a:p>
          <a:p>
            <a:pPr algn="ctr">
              <a:buClr>
                <a:srgbClr val="FF0000"/>
              </a:buClr>
            </a:pPr>
            <a:endParaRPr lang="ru-RU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копию договора с медицинской организацией на проведение обязательных периодических медицинских осмотров (обследований) работников;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43590"/>
            <a:ext cx="86061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копию лицензии медицинской организации на осуществление работ и оказание услуг, связанных с проведением обязательных предварительных и периодических медицинских осмотров (обследований) работников;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2000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сведения о лицензии (с указанием видов работ и услуг) медицинской организации на осуществление работ и оказание услуг, связанных с проведением предварительных и периодических медицинских осмотров (обследований) работников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7"/>
            <a:ext cx="871543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</a:t>
            </a:r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обеспечение лечебно-профилактическим питанием </a:t>
            </a:r>
            <a:r>
              <a:rPr lang="ru-RU" sz="20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перечень работников, которым выдается ЛПП, с указанием их профессий (должностей) и норм выдачи со ссылкой на соответствующий пункт Перечня;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номер рациона ЛПП;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график занятости работников, имеющих право на получение ЛПП;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копии документов о фактически отработанном работниками времени в особо вредных условиях труда;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копии постатейных смет расходов, запланированных страхователем на обеспечение работников ЛПП, на планируемый период;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копии договоров страхователя с организациями общественного питания, если выдача ЛПП производилась не в структурных подразделениях страхователя;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копии документов, подтверждающих затраты страхователя на обеспечение работников ЛПП;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 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приобретение страхователями, работники которых проходят обязательные </a:t>
            </a:r>
            <a:r>
              <a:rPr lang="ru-RU" sz="2000" b="1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предсменные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sz="2000" b="1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предрейсовые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медицинские осмотры, приборов для определения наличия и уровня содержания алкоголя (</a:t>
            </a:r>
            <a:r>
              <a:rPr lang="ru-RU" sz="2000" b="1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алкотестеры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алкометры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копию локального нормативного акта о проведении предсменных и (или) предрейсовых медицинских осмотров работников;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копию лицензии страхователя на осуществление предсменных и (или) предрейсовых медицинских осмотров работников или копию договора страхователя с организацией, оказывающей услуги по проведению предсменных и (или) предрейсовых медицинских осмотров работников, с приложением лицензии данной организации на право осуществления указанного вида деятельности;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копии счетов на оплату приобретаемых алкотестеров или алкометров;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сведения о лицензии (с указанием видов работ и услуг) организации на осуществление предсменных (предрейсовых) медицинских осмотров работников.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приобретение страхователями, осуществляющими пассажирские и грузовые перевозки, приборов контроля за режимом труда и отдыха водителей (</a:t>
            </a:r>
            <a:r>
              <a:rPr lang="ru-RU" sz="2000" b="1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тахографов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копии лицензий на осуществление страхователем пассажирских и (или) грузовых перевозок (при наличии) и (или) копию документа, подтверждающего соответствующий вид экономической деятельности страхователя;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перечень транспортных средств (далее - ТС), подлежащих оснащению </a:t>
            </a:r>
            <a:r>
              <a:rPr lang="ru-RU" b="1" dirty="0" err="1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тахографами</a:t>
            </a: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, с указанием их государственного регистрационного номера, даты выпуска, сведений о прохождении ТС последнего технического осмотра;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копии паспортов ТС;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копию свидетельства о регистрации ТС в органах Государственной инспекции безопасности дорожного движения;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857364"/>
            <a:ext cx="8696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C00883"/>
                  </a:solidFill>
                  <a:prstDash val="solid"/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Административный регламент предоставления Фондом социального страхования Российской Федерации государственной услуги по принятию решения о финансовом обеспечении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факторами, утвержден  приказом Фонда социального страхования РФ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C00883"/>
                  </a:solidFill>
                  <a:prstDash val="solid"/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от 7 мая 2019 г. </a:t>
            </a:r>
            <a:r>
              <a:rPr lang="ru-RU" sz="2400" b="1" dirty="0" smtClean="0">
                <a:ln w="10541" cmpd="sng">
                  <a:solidFill>
                    <a:srgbClr val="C00883"/>
                  </a:solidFill>
                  <a:prstDash val="solid"/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№ 237</a:t>
            </a:r>
            <a:endParaRPr lang="ru-RU" sz="3400" b="1" i="1" dirty="0">
              <a:ln w="10541" cmpd="sng">
                <a:solidFill>
                  <a:srgbClr val="C00883"/>
                </a:solidFill>
                <a:prstDash val="solid"/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aber_un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9303">
            <a:off x="7610108" y="5229376"/>
            <a:ext cx="1385445" cy="14935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21429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РЕГИОНАЛЬНОЕ ОТДЕЛЕНИЕ ФОНДА СОЦИАЛЬНОГО СТРАХОВАНИЯ РОССИЙСКОЙ ФЕДЕРАЦИИ ПО ЯМАЛО-НЕНЕЦКОМУ АВТОНОМНОМУ ОКРУГУ </a:t>
            </a:r>
            <a:endParaRPr lang="ru-RU" dirty="0"/>
          </a:p>
        </p:txBody>
      </p:sp>
      <p:pic>
        <p:nvPicPr>
          <p:cNvPr id="8" name="Picture 2" descr="C:\Users\e.vinokurova.89\Desktop\FullSizeRender-17-04-19-09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копии счетов на оплату приобретаемых </a:t>
            </a:r>
            <a:r>
              <a:rPr lang="ru-RU" b="1" dirty="0" err="1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тахографов</a:t>
            </a: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Сведения о лицензии на осуществление страхователем пассажирских и (или) грузовых перевозок и (или) сведения, подтверждающие соответствующий вид экономической деятельности страхователя, которые входят в состав сведений, содержащихся в Едином государственном реестре юридических лиц (ЕГРЮЛ)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приобретение страхователями аптечек для оказания первой помощи</a:t>
            </a:r>
            <a:endParaRPr lang="ru-RU" sz="2000" b="1" dirty="0" smtClean="0">
              <a:ln>
                <a:solidFill>
                  <a:srgbClr val="6600CC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перечень </a:t>
            </a:r>
            <a:r>
              <a:rPr lang="ru-RU" sz="2000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приобретаемых медицинских изделий  (Приказ Министерства здравоохранения и социального развития Российской Федерации от 5 марта 2011 г. N 169н "Об утверждении требований к комплектации изделиями медицинского назначения аптечек для оказания первой помощи работникам"  с указанием количества и стоимости приобретаемых медицинских изделий, а также с указанием санитарных постов, подлежащих комплектацией аптечками;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67762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приобретение 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 и приобретение 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 фиксацию инструктажей, обучения и иных форм подготовки работников по безопасному производству работ, а также хранение результатов такой фиксации </a:t>
            </a:r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копии документов, обосновывающих приобретение организацией соответствующих приборов, устройств, оборудования и (или) комплексов (систем) приборов, устройств, оборудования;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копии (выписки из) технических проектов и (или) проектной документации, которыми предусмотрено приобретение 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работах;</a:t>
            </a:r>
          </a:p>
          <a:p>
            <a:pPr algn="ctr"/>
            <a:endParaRPr lang="ru-RU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сведения о лицензии на осуществление образовательной деятельности, в случае приобретения 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аудиофиксацию обучения работников по безопасному производству работ, а также хранение результатов такой фиксации.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786874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случае включения в план финансового обеспечения 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санаторно-курортное 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 </a:t>
            </a:r>
            <a:r>
              <a:rPr lang="ru-RU" sz="2000" b="1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предоставляются: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заключительный акт врачебной комиссии по итогам проведения обязательных периодических медицинских осмотров (обследований) работников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900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списки работников, направляемых на санаторно-курортное лечение, с указанием рекомендаций, содержащихся в заключительном акте;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900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копию лицензии организации, осуществляющей санаторно-курортное лечение работников на территории Российской Федерации;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900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копии договоров с организацией, осуществляющей санаторно-курортное лечение работников, и (или) счетов на приобретение путевок;</a:t>
            </a:r>
          </a:p>
          <a:p>
            <a:pPr algn="ctr">
              <a:buClr>
                <a:srgbClr val="FF0000"/>
              </a:buClr>
            </a:pPr>
            <a:endParaRPr lang="ru-RU" sz="1000" b="1" dirty="0" smtClean="0">
              <a:ln>
                <a:solidFill>
                  <a:srgbClr val="CC0099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900" b="1" dirty="0" smtClean="0">
                <a:ln>
                  <a:solidFill>
                    <a:srgbClr val="CC0099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калькуляцию стоимости путевки;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67437"/>
            <a:ext cx="860619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копию справки для получения путевки на санаторно-курортное лечение (форма N 070/у), при отсутствии заключительного акта;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2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списки работников, направляемых на санаторно-курортное лечение, с указанием рекомендаций, содержащихся в справке по форме N 070у, при отсутствии заключительного акта;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2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копию документа, удостоверяющего личность работника, направляемого на санаторно-курортное лечение;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endParaRPr lang="ru-RU" sz="2000" b="1" dirty="0" smtClean="0">
              <a:ln>
                <a:solidFill>
                  <a:srgbClr val="C00883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ln>
                  <a:solidFill>
                    <a:srgbClr val="C00883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письменное согласие работника, направляемого на санаторно-курортное лечение, на обработку его персональных данных;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270892"/>
            <a:ext cx="8606190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Копии документов, представляемых страхователем должны быть заверены печатью страхователя </a:t>
            </a:r>
          </a:p>
          <a:p>
            <a:pPr algn="ctr"/>
            <a:r>
              <a:rPr lang="ru-RU" sz="36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(при наличии печати).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aber_un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0" y="438225"/>
            <a:ext cx="1729893" cy="18648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8583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n w="18415" cmpd="sng">
                <a:solidFill>
                  <a:srgbClr val="000099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Решение о финансовом обеспечении предупредительных мер, объеме финансового обеспечения предупредительных мер или об отказе в финансовом обеспечении предупредительных мер (далее - решение) принимается:</a:t>
            </a:r>
          </a:p>
          <a:p>
            <a:pPr algn="ctr"/>
            <a:endParaRPr lang="ru-RU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 отношении страхователей, у которых сумма страховых взносов, начисленных за предшествующий год, составляет до 25 000,0 тыс. рублей включительно - территориальным органом Фонда в течение 10 рабочих дней со дня получения полного комплекта документов, указанных в пункте 4 Правил;</a:t>
            </a:r>
          </a:p>
          <a:p>
            <a:pPr algn="ctr"/>
            <a:endParaRPr lang="ru-RU" sz="20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в отношении страхователей, у которых сумма страховых взносов, начисленных за предшествующий год, составляет более 25 000,0 тыс. рублей - территориальным органом Фонда после согласования с Фондом.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Фонда принимает решение об отказе в финансовом обеспечении предупредительных мер в следующих случаях:</a:t>
            </a:r>
          </a:p>
          <a:p>
            <a:pPr algn="ctr"/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а) если на день подачи заявления у страхователя имеются непогашенные недоимка, задолженность по пеням и штрафам, образовавшиеся по итогам отчетного периода в текущем финансовом году, недоимка, выявленная в ходе камеральной или выездной проверки, и (или) начисленные пени и штрафы по итогам камеральной или выездной проверки;</a:t>
            </a:r>
          </a:p>
          <a:p>
            <a:pPr algn="ctr"/>
            <a:endParaRPr lang="ru-RU" sz="2000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б) представленные документы содержат недостоверную информацию;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в) если предусмотренные бюджетом Фонда средства на финансовое обеспечение предупредительных мер на текущий год полностью распределены;</a:t>
            </a:r>
          </a:p>
          <a:p>
            <a:pPr algn="ctr"/>
            <a:endParaRPr lang="ru-RU" sz="2000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г) при представлении страхователем неполного комплекта документов.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Страхователь вправе повторно, но не позднее срока, установленного пунктом 4 Правил, обратиться с заявлением в территориальный орган Фонда по месту своей регистрации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6340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800" b="1" cap="all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Новое в законодательстве.</a:t>
            </a:r>
          </a:p>
          <a:p>
            <a:pPr algn="ctr"/>
            <a:endParaRPr lang="ru-RU" sz="2000" b="1" dirty="0" smtClean="0">
              <a:ln w="10541" cmpd="sng">
                <a:solidFill>
                  <a:srgbClr val="0066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Оплата предупредительных мер осуществляется страхователем за счет собственных средств с последующим возмещением за счет средств бюджета Фонда произведенных страхователем расходов в пределах суммы, согласованной с территориальным органом Фонда на эти цели.</a:t>
            </a:r>
          </a:p>
          <a:p>
            <a:pPr algn="ctr"/>
            <a:endParaRPr lang="ru-RU" sz="2000" b="1" dirty="0" smtClean="0">
              <a:ln w="10541" cmpd="sng">
                <a:solidFill>
                  <a:srgbClr val="6600CC"/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Страхователь обращается в территориальный орган Фонда по месту регистрации с заявлением о возмещении произведенных расходов на оплату предупредительных мер с представлением документов, подтверждающих произведенные расходы, не позднее 15 декабря соответствующего года Форма такого заявления утверждается Министерством труда и социальной защиты Российской Федерации по согласованию с Фондом.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1021423"/>
            <a:ext cx="705327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 w="900" cmpd="sng">
                  <a:solidFill>
                    <a:srgbClr val="000099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Постановление Правительства РФ от 21.04.2011 N 294</a:t>
            </a:r>
            <a:br>
              <a:rPr lang="ru-RU" sz="1700" b="1" dirty="0" smtClean="0">
                <a:ln w="900" cmpd="sng">
                  <a:solidFill>
                    <a:srgbClr val="000099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n w="900" cmpd="sng">
                  <a:solidFill>
                    <a:srgbClr val="000099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"Об особенностях финансового обеспечения, назначения и выплаты в 2012 - 2020 годах территориальными органами Фонда социального страхования Российской Федерации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заболеваний, осуществления иных выплат и возмещения расходов страхователя на предупредительные меры по сокращению производственного травматизма и профессиональных заболеваний работников, а также об особенностях уплаты страховых взносов по обязательному социальному страхованию на случай временной нетрудоспособности и в связи с материнством и по обязательному социальному страхованию от несчастных случаев на производстве и профессиональных заболеваний»</a:t>
            </a:r>
          </a:p>
          <a:p>
            <a:pPr algn="ctr"/>
            <a:endParaRPr lang="ru-RU" sz="135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35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21495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Установлено, что в реализации </a:t>
            </a:r>
            <a:r>
              <a:rPr lang="ru-RU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проекта участвуют:</a:t>
            </a:r>
            <a:endParaRPr lang="ru-RU" b="1" i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 января 2020 г. по 31 декабря 2020 г.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Республика Коми, Республика Саха (Якутия), Удмуртская Республика, Кировская, Кемеровская, Оренбургская, Саратовская и Тверская области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Ямало-Ненецкий автономный округ</a:t>
            </a:r>
          </a:p>
        </p:txBody>
      </p:sp>
      <p:pic>
        <p:nvPicPr>
          <p:cNvPr id="7" name="Рисунок 6" descr="haber_un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736"/>
            <a:ext cx="150019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e.vinokurova.89\Desktop\FullSizeRender-17-04-19-09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714380" cy="7143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7141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РЕГИОНАЛЬНОЕ ОТДЕЛЕНИЕ ФОНДА СОЦИАЛЬНОГО СТРАХОВАНИЯ РОССИЙСКОЙ ФЕДЕРАЦИИ ПО ЯМАЛО-НЕНЕЦКОМУ АВТОНОМНОМУ ОКРУГУ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Новое в законодательстве.</a:t>
            </a:r>
          </a:p>
          <a:p>
            <a:pPr algn="ctr"/>
            <a:endParaRPr lang="ru-RU" sz="2000" b="1" dirty="0" smtClean="0">
              <a:ln w="10541" cmpd="sng">
                <a:solidFill>
                  <a:srgbClr val="6600CC"/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Фонда в течение 5 рабочих дней со дня приема от страхователя заявления о возмещении произведенных расходов на оплату предупредительных мер и документов, подтверждающих произведенные расходы, принимает решение о возмещении за счет средств бюджета Фонда расходов и производит перечисление средств на расчетный счет страхователя, указанный в этом заявлении.</a:t>
            </a:r>
          </a:p>
          <a:p>
            <a:pPr algn="ctr"/>
            <a:endParaRPr lang="ru-RU" sz="2000" b="1" dirty="0" smtClean="0">
              <a:ln w="10541" cmpd="sng">
                <a:solidFill>
                  <a:srgbClr val="6600CC"/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Расходы, фактически произведенные страхователем, но не подтвержденные документами о целевом использовании средств, не подлежат возмещению.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48" y="1000119"/>
          <a:ext cx="3857680" cy="5000635"/>
        </p:xfrm>
        <a:graphic>
          <a:graphicData uri="http://schemas.openxmlformats.org/drawingml/2006/table">
            <a:tbl>
              <a:tblPr/>
              <a:tblGrid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  <a:gridCol w="96442"/>
              </a:tblGrid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92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latin typeface="Times New Roman"/>
                        </a:rPr>
                        <a:t>(наименование территориального органа Фонда социального </a:t>
                      </a:r>
                      <a:br>
                        <a:rPr lang="ru-RU" sz="400" b="0" i="0" u="none" strike="noStrike">
                          <a:latin typeface="Times New Roman"/>
                        </a:rPr>
                      </a:br>
                      <a:r>
                        <a:rPr lang="ru-RU" sz="400" b="0" i="0" u="none" strike="noStrike">
                          <a:latin typeface="Times New Roman"/>
                        </a:rPr>
                        <a:t>страхования Российской Федерации)</a:t>
                      </a: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0" i="0" u="none" strike="noStrike">
                          <a:latin typeface="Times New Roman"/>
                        </a:rPr>
                        <a:t>от </a:t>
                      </a: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latin typeface="Times New Roman"/>
                        </a:rPr>
                        <a:t>(полное наименование страхователя в соответствии с учредительными документами)</a:t>
                      </a: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/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latin typeface="Times New Roman"/>
                        </a:rPr>
                        <a:t>(регистрационный номер страхователя)</a:t>
                      </a: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latin typeface="Times New Roman"/>
                        </a:rPr>
                        <a:t>(код подчиненности)</a:t>
                      </a: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Заявление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о возмещении в 2012 и 2013 годах страхователю,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зарегистрированному в территориальных органах Фонда социального страхования 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Российской Федерации, находящихся на территории субъектов Российской Федерации,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участвующих в реализации пилотного проекта, произведенных расходов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на оплату предупредительных мер по сокращению производственного 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травматизма и профессиональных заболеваний работников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latin typeface="Times New Roman"/>
                        </a:rPr>
                        <a:t>и санаторно-курортного лечения работников, занятых на работах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25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latin typeface="Times New Roman"/>
                        </a:rPr>
                        <a:t> с вредными и (или) опасными производственными факторами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34893">
                <a:tc gridSpan="40">
                  <a:txBody>
                    <a:bodyPr/>
                    <a:lstStyle/>
                    <a:p>
                      <a:pPr algn="just" fontAlgn="t"/>
                      <a:r>
                        <a:rPr lang="ru-RU" sz="5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_____В соответствии с Положением об особенностях возмещения расходов страхователя в 2012 и 2013 годах на предупредительные меры по сокращению производственного травматизма и профессиональных заболеваний работников в субъектах Российской Федерации, участвующих в реализации </a:t>
                      </a:r>
                      <a:r>
                        <a:rPr lang="ru-RU" sz="5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пилотного</a:t>
                      </a:r>
                      <a:r>
                        <a:rPr lang="ru-RU" sz="5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проекта, утвержденным Постановлением Правительства Российской Федерации от 21 апреля 2011 г. № 294, прошу возместить расходы на предупредительные меры</a:t>
                      </a: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в сумме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коп.,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76752">
                <a:tc gridSpan="27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latin typeface="Times New Roman"/>
                        </a:rPr>
                        <a:t>произведенные мною в пределах суммы, разрешенной согласно приказу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3193">
                <a:tc gridSpan="40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latin typeface="Times New Roman"/>
                        </a:rPr>
                        <a:t>(наименование территориального органа Фонда социального страхования Российской Федерации)</a:t>
                      </a: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752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от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г. №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 путем перечисления в кредитную организацию: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67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наименование банка: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счет №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БИК</a:t>
                      </a:r>
                    </a:p>
                  </a:txBody>
                  <a:tcPr marL="4126" marR="4126" marT="4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126" marR="4126" marT="4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7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4126" marR="4126" marT="4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76752">
                <a:tc gridSpan="40">
                  <a:txBody>
                    <a:bodyPr/>
                    <a:lstStyle/>
                    <a:p>
                      <a:pPr algn="just" fontAlgn="t"/>
                      <a:r>
                        <a:rPr lang="ru-RU" sz="5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_____К заявлению прилагаются следующие документы, подтверждающие фактически произведенные расходы (указать какие):</a:t>
                      </a:r>
                    </a:p>
                  </a:txBody>
                  <a:tcPr marL="4126" marR="4126" marT="4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29124" y="1000111"/>
          <a:ext cx="3786200" cy="5000656"/>
        </p:xfrm>
        <a:graphic>
          <a:graphicData uri="http://schemas.openxmlformats.org/drawingml/2006/table">
            <a:tbl>
              <a:tblPr/>
              <a:tblGrid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  <a:gridCol w="94655"/>
              </a:tblGrid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8417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Руководитель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(наименование страхователя)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(подпись)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(Ф.И.О.)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«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»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201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 год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9197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Главный бухгалтер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(подпись)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(Ф.И.О.)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(дата)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39197">
                <a:tc gridSpan="25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Документы представлены в полном объеме, проверены и приняты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40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(должность ответственного лица территориального органа Фонда социального страхования Российской Федерации)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(подпись)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(Ф.И.О.)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6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2285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5285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Times New Roman"/>
                        </a:rPr>
                        <a:t>(дата приема заявления)</a:t>
                      </a:r>
                    </a:p>
                  </a:txBody>
                  <a:tcPr marL="5972" marR="5972" marT="597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latin typeface="Times New Roman"/>
                      </a:endParaRPr>
                    </a:p>
                  </a:txBody>
                  <a:tcPr marL="5972" marR="5972" marT="5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2976" y="50004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</a:rPr>
              <a:t>Образец заявления о возмещении произведенных расходов</a:t>
            </a:r>
            <a:endParaRPr lang="ru-RU" dirty="0">
              <a:ln>
                <a:solidFill>
                  <a:srgbClr val="C00883"/>
                </a:solidFill>
              </a:ln>
              <a:solidFill>
                <a:srgbClr val="C0088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5929330"/>
            <a:ext cx="521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900" cmpd="sng">
                  <a:solidFill>
                    <a:srgbClr val="000099"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Постановление Правительства РФ от 21.04.2011 N 294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6190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n w="10541" cmpd="sng">
                <a:solidFill>
                  <a:srgbClr val="6600CC"/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4285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В помощь страхователю!!!</a:t>
            </a:r>
            <a:endParaRPr lang="ru-RU" sz="2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85794"/>
            <a:ext cx="8572560" cy="631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old.fsa.gov.ru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копии сертификатов (деклараций) соответствия СИЗ техническому регламенту Таможенного союза "О безопасности средств индивидуальной защиты" (ТР ТС 019/2011)</a:t>
            </a:r>
          </a:p>
          <a:p>
            <a:endParaRPr lang="ru-RU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minpromtorg.gov.ru </a:t>
            </a:r>
            <a:r>
              <a:rPr lang="en-US" b="1" dirty="0" smtClean="0">
                <a:ln>
                  <a:solidFill>
                    <a:srgbClr val="C00883"/>
                  </a:solidFill>
                </a:ln>
                <a:solidFill>
                  <a:srgbClr val="C0088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n>
                <a:solidFill>
                  <a:srgbClr val="0066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копия заключения о подтверждении производства промышленной продукции на территории Российской Федерации, выданного Министерством промышленности и торговли Российской Федерации в отношении специальной одежды, специальной обуви или других средств индивидуальной защиты - для СИЗ, изготовленных на территории Российской Федерации; </a:t>
            </a:r>
            <a:endParaRPr lang="en-US" b="1" dirty="0" smtClean="0">
              <a:ln>
                <a:solidFill>
                  <a:srgbClr val="0066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akot.rosmintrud.ru </a:t>
            </a:r>
            <a:r>
              <a:rPr lang="en-US" b="1" dirty="0" smtClean="0">
                <a:ln>
                  <a:solidFill>
                    <a:srgbClr val="0080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ln>
                <a:solidFill>
                  <a:srgbClr val="0080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сведения о включении организации, проводящей специальную оценку условий труда, в реестр организаций, проводящих специальную оценку условий труда (реестр организаций, оказывающих услуги в области охраны труда)</a:t>
            </a:r>
            <a:endParaRPr lang="en-US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сведения о включении обучающей организации в реестр организаций, оказывающих услуги в области охраны труда</a:t>
            </a:r>
          </a:p>
          <a:p>
            <a:endParaRPr lang="ru-RU" b="1" dirty="0" smtClean="0">
              <a:ln>
                <a:solidFill>
                  <a:srgbClr val="C00883"/>
                </a:solidFill>
              </a:ln>
              <a:solidFill>
                <a:srgbClr val="C0088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50030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1599991" rev="0"/>
              </a:camera>
              <a:lightRig rig="freezing" dir="tl"/>
            </a:scene3d>
            <a:sp3d contourW="25400" prstMaterial="matte">
              <a:bevelT w="25400" h="55880" prst="artDeco"/>
              <a:bevelB w="69850" h="38100" prst="cross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ВНИМАНИЕ!!!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Отдел страхования профессиональных рисков  8(34922) 3-17-63, </a:t>
            </a:r>
          </a:p>
          <a:p>
            <a:r>
              <a:rPr lang="en-US" b="1" i="1" dirty="0" smtClean="0"/>
              <a:t>Email - vred@ro89.fss.ru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РЕГИОНАЛЬНОЕ ОТДЕЛЕНИЕ ФОНДА СОЦИАЛЬНОГО СТРАХОВАНИЯ РОССИЙСКОЙ ФЕДЕРАЦИИ ПО ЯМАЛО-НЕНЕЦКОМУ АВТОНОМНОМУ ОКРУГУ </a:t>
            </a:r>
            <a:endParaRPr lang="ru-RU" dirty="0"/>
          </a:p>
        </p:txBody>
      </p:sp>
      <p:pic>
        <p:nvPicPr>
          <p:cNvPr id="7" name="Picture 2" descr="C:\Users\e.vinokurova.89\Desktop\FullSizeRender-17-04-19-09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71546"/>
            <a:ext cx="8606190" cy="528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Cambria" pitchFamily="18" charset="0"/>
                <a:cs typeface="Times New Roman" pitchFamily="18" charset="0"/>
              </a:rPr>
              <a:t>Объем средств, направляемых на финансовое обеспечение предупредительных мер, перечень предупредительных мер, на которые страхователь затрачивает собственные средства с последующим возмещением произведенных расходов, порядок и сроки подачи и рассмотрения заявления страхователя о финансовом обеспечении предупредительных мер, перечень документов, прилагаемых к заявлению, и требования к их оформлению, а также основания для отказа в финансовом обеспечении предупредительных мер </a:t>
            </a:r>
            <a:r>
              <a:rPr lang="ru-RU" sz="2000" b="1" i="1" u="sng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определяются правилами финансового обеспечения</a:t>
            </a:r>
            <a:r>
              <a:rPr lang="ru-RU" sz="2000" b="1" i="1" u="sng" dirty="0" smtClean="0">
                <a:solidFill>
                  <a:srgbClr val="008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8000"/>
                </a:solidFill>
                <a:latin typeface="Cambria" pitchFamily="18" charset="0"/>
                <a:cs typeface="Times New Roman" pitchFamily="18" charset="0"/>
              </a:rPr>
              <a:t>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факторами, утверждаемыми министерством труда и социальной защиты российской федерации на соответствующий год.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РЕГИОНАЛЬНОЕ ОТДЕЛЕНИЕ ФОНДА СОЦИАЛЬНОГО СТРАХОВАНИЯ РОССИЙСКОЙ ФЕДЕРАЦИИ ПО ЯМАЛО-НЕНЕЦКОМУ АВТОНОМНОМУ ОКРУГУ </a:t>
            </a:r>
            <a:endParaRPr lang="ru-RU" sz="1600" dirty="0"/>
          </a:p>
        </p:txBody>
      </p:sp>
      <p:pic>
        <p:nvPicPr>
          <p:cNvPr id="7" name="Picture 2" descr="C:\Users\e.vinokurova.89\Desktop\FullSizeRender-17-04-19-09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714380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214422"/>
            <a:ext cx="8786874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8000"/>
                </a:solidFill>
                <a:latin typeface="Cambria" pitchFamily="18" charset="0"/>
              </a:rPr>
              <a:t> </a:t>
            </a:r>
            <a:r>
              <a:rPr lang="ru-RU" sz="2000" b="1" i="1" dirty="0" smtClean="0">
                <a:solidFill>
                  <a:srgbClr val="008000"/>
                </a:solidFill>
                <a:latin typeface="Cambria" pitchFamily="18" charset="0"/>
              </a:rPr>
              <a:t>Страхователь направляет на финансовое обеспечение предупредительных мер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до 20 процентов </a:t>
            </a:r>
            <a:r>
              <a:rPr lang="ru-RU" sz="2000" b="1" i="1" dirty="0" smtClean="0">
                <a:solidFill>
                  <a:srgbClr val="008000"/>
                </a:solidFill>
                <a:latin typeface="Cambria" pitchFamily="18" charset="0"/>
              </a:rPr>
              <a:t>сумм страховых взносов, начисленных им за предшествующий календарный год, за вычетом расходов, произведенных в предшествующем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обратно.</a:t>
            </a:r>
          </a:p>
          <a:p>
            <a:pPr algn="just">
              <a:buClr>
                <a:srgbClr val="FF0000"/>
              </a:buClr>
            </a:pPr>
            <a:endParaRPr lang="ru-RU" sz="105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e.vinokurova.89\Desktop\FullSizeRender-17-04-19-09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0" cy="7143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– РЕГИОНАЛЬНОЕ ОТДЕЛЕНИЕ ФОНДА СОЦИАЛЬНОГО СТРАХОВАНИЯ РОССИЙСКОЙ ФЕДЕРАЦИИ ПО ЯМАЛО-НЕНЕЦКОМУ АВТОНОМНОМУ ОКРУГУ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54182"/>
            <a:ext cx="8786874" cy="573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endParaRPr lang="ru-RU" sz="105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8000"/>
                </a:solidFill>
                <a:latin typeface="Cambria" pitchFamily="18" charset="0"/>
              </a:rPr>
              <a:t>Объем средств, направляемых на указанные цели, может быть увеличен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до 30 процентов </a:t>
            </a:r>
            <a:r>
              <a:rPr lang="ru-RU" sz="2000" b="1" i="1" dirty="0" smtClean="0">
                <a:solidFill>
                  <a:srgbClr val="008000"/>
                </a:solidFill>
                <a:latin typeface="Cambria" pitchFamily="18" charset="0"/>
              </a:rPr>
              <a:t>сумм страховых взносов на обязательное социальное страхование от несчастных случаев на производстве и профессиональных заболеваний, начисленных за предшествующий календарный год, за вычетом расходов, произведенных в предшествующем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обратно, </a:t>
            </a:r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при условии направления страхователем дополнительного объема средств на санаторно-курортное 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законодательством.</a:t>
            </a:r>
          </a:p>
          <a:p>
            <a:pPr algn="ctr"/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57166"/>
            <a:ext cx="86776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  <a:cs typeface="Calibri" pitchFamily="34" charset="0"/>
              </a:rPr>
              <a:t>Финансовому обеспечению за счет сумм страховых взносов подлежат расходы страхователя на следующие мероприятия:</a:t>
            </a:r>
          </a:p>
          <a:p>
            <a:pPr algn="ctr"/>
            <a:endParaRPr lang="ru-RU" b="1" i="1" dirty="0" smtClean="0">
              <a:solidFill>
                <a:srgbClr val="6600CC"/>
              </a:solidFill>
              <a:latin typeface="Cambria" pitchFamily="18" charset="0"/>
              <a:cs typeface="Calibri" pitchFamily="34" charset="0"/>
            </a:endParaRPr>
          </a:p>
          <a:p>
            <a:r>
              <a:rPr lang="ru-RU" sz="1700" b="1" i="1" dirty="0" smtClean="0">
                <a:solidFill>
                  <a:srgbClr val="6600CC"/>
                </a:solidFill>
                <a:latin typeface="Cambria" pitchFamily="18" charset="0"/>
              </a:rPr>
              <a:t>а) </a:t>
            </a:r>
            <a:r>
              <a:rPr lang="ru-RU" sz="1700" b="1" i="1" dirty="0" smtClean="0">
                <a:solidFill>
                  <a:srgbClr val="008000"/>
                </a:solidFill>
                <a:latin typeface="Cambria" pitchFamily="18" charset="0"/>
              </a:rPr>
              <a:t>проведение специальной оценки условий труда;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sz="1700" b="1" i="1" dirty="0" smtClean="0">
                <a:solidFill>
                  <a:srgbClr val="6600CC"/>
                </a:solidFill>
                <a:latin typeface="Cambria" pitchFamily="18" charset="0"/>
              </a:rPr>
              <a:t>б) </a:t>
            </a:r>
            <a:r>
              <a:rPr lang="ru-RU" sz="1700" b="1" i="1" dirty="0" smtClean="0">
                <a:solidFill>
                  <a:srgbClr val="008000"/>
                </a:solidFill>
                <a:latin typeface="Cambria" pitchFamily="18" charset="0"/>
              </a:rPr>
              <a:t>реализация 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sz="1700" b="1" i="1" dirty="0" smtClean="0">
                <a:solidFill>
                  <a:srgbClr val="6600CC"/>
                </a:solidFill>
                <a:latin typeface="Cambria" pitchFamily="18" charset="0"/>
              </a:rPr>
              <a:t>в) </a:t>
            </a:r>
            <a:r>
              <a:rPr lang="ru-RU" sz="1700" b="1" i="1" dirty="0" smtClean="0">
                <a:solidFill>
                  <a:srgbClr val="008000"/>
                </a:solidFill>
                <a:latin typeface="Cambria" pitchFamily="18" charset="0"/>
              </a:rPr>
              <a:t>обучение по охране труда и (или) обучение по вопросам безопасного ведения работ, в том числе горных работ, а также действиям в случае аварии или инцидента на опасном производственном объекте.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sz="1700" b="1" i="1" dirty="0" smtClean="0">
                <a:solidFill>
                  <a:srgbClr val="6600CC"/>
                </a:solidFill>
                <a:latin typeface="Cambria" pitchFamily="18" charset="0"/>
              </a:rPr>
              <a:t>г) </a:t>
            </a:r>
            <a:r>
              <a:rPr lang="ru-RU" sz="1700" b="1" i="1" dirty="0" smtClean="0">
                <a:solidFill>
                  <a:srgbClr val="008000"/>
                </a:solidFill>
                <a:latin typeface="Cambria" pitchFamily="18" charset="0"/>
              </a:rPr>
              <a:t>приобретение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загрязнением, средств индивидуальной защиты, изготовленных на территории государств - членов Евразийского экономического союза, в соответствии с типовыми нормами бесплатной выдачи специальной одежды, специальной обуви и других средств индивидуальной защиты (далее соответственно - СИЗ, типовые нормы) и (или) на основании результатов проведения специальной оценки условий труда, а также смывающих и (или) обезвреживающих средств;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sz="1700" b="1" i="1" dirty="0" err="1" smtClean="0">
                <a:solidFill>
                  <a:srgbClr val="6600CC"/>
                </a:solidFill>
                <a:latin typeface="Cambria" pitchFamily="18" charset="0"/>
              </a:rPr>
              <a:t>д</a:t>
            </a:r>
            <a:r>
              <a:rPr lang="ru-RU" sz="1700" b="1" i="1" dirty="0" smtClean="0">
                <a:solidFill>
                  <a:srgbClr val="6600CC"/>
                </a:solidFill>
                <a:latin typeface="Cambria" pitchFamily="18" charset="0"/>
              </a:rPr>
              <a:t>) </a:t>
            </a:r>
            <a:r>
              <a:rPr lang="ru-RU" sz="1700" b="1" i="1" dirty="0" smtClean="0">
                <a:solidFill>
                  <a:srgbClr val="008000"/>
                </a:solidFill>
                <a:latin typeface="Cambria" pitchFamily="18" charset="0"/>
              </a:rPr>
              <a:t>санаторно-курортное лечение работников, занятых на работах с вредными и (или) опасными производственными факторами;</a:t>
            </a:r>
          </a:p>
          <a:p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34345"/>
            <a:ext cx="860619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е) 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проведение обязательных периодических медицинских осмотров (обследований) работников, занятых на работах с вредными и (или) опасными производственными факторами;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ж) 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обеспечение лечебно-профилактическим питанием (далее - ЛПП) работников, для которых указанное питание предусмотрено Перечнем производств, профессий и должностей, работа в которых дает право на бесплатное получение лечебно-профилактического питания в связи с особо вредными условиями труда, утвержденным приказом </a:t>
            </a:r>
            <a:r>
              <a:rPr lang="ru-RU" b="1" i="1" dirty="0" err="1" smtClean="0">
                <a:solidFill>
                  <a:srgbClr val="008000"/>
                </a:solidFill>
                <a:latin typeface="Cambria" pitchFamily="18" charset="0"/>
              </a:rPr>
              <a:t>Минздравсоцразвития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 России от 16 февраля 2009 г. N 46н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з) 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приобретение страхователями, работники которых проходят обязательные </a:t>
            </a:r>
            <a:r>
              <a:rPr lang="ru-RU" b="1" i="1" dirty="0" err="1" smtClean="0">
                <a:solidFill>
                  <a:srgbClr val="008000"/>
                </a:solidFill>
                <a:latin typeface="Cambria" pitchFamily="18" charset="0"/>
              </a:rPr>
              <a:t>предсменные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 и (или) </a:t>
            </a:r>
            <a:r>
              <a:rPr lang="ru-RU" b="1" i="1" dirty="0" err="1" smtClean="0">
                <a:solidFill>
                  <a:srgbClr val="008000"/>
                </a:solidFill>
                <a:latin typeface="Cambria" pitchFamily="18" charset="0"/>
              </a:rPr>
              <a:t>предрейсовые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 медицинские осмотры, приборов для определения наличия и уровня содержания алкоголя (</a:t>
            </a:r>
            <a:r>
              <a:rPr lang="ru-RU" b="1" i="1" dirty="0" err="1" smtClean="0">
                <a:solidFill>
                  <a:srgbClr val="008000"/>
                </a:solidFill>
                <a:latin typeface="Cambria" pitchFamily="18" charset="0"/>
              </a:rPr>
              <a:t>алкотестеры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 или </a:t>
            </a:r>
            <a:r>
              <a:rPr lang="ru-RU" b="1" i="1" dirty="0" err="1" smtClean="0">
                <a:solidFill>
                  <a:srgbClr val="008000"/>
                </a:solidFill>
                <a:latin typeface="Cambria" pitchFamily="18" charset="0"/>
              </a:rPr>
              <a:t>алкометры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);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и) 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приобретение страхователями, осуществляющими пассажирские и грузовые перевозки, приборов контроля за режимом труда и отдыха водителей (</a:t>
            </a:r>
            <a:r>
              <a:rPr lang="ru-RU" b="1" i="1" dirty="0" err="1" smtClean="0">
                <a:solidFill>
                  <a:srgbClr val="008000"/>
                </a:solidFill>
                <a:latin typeface="Cambria" pitchFamily="18" charset="0"/>
              </a:rPr>
              <a:t>тахографов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);</a:t>
            </a:r>
          </a:p>
          <a:p>
            <a:endParaRPr lang="ru-RU" sz="500" b="1" i="1" dirty="0" smtClean="0">
              <a:solidFill>
                <a:srgbClr val="008000"/>
              </a:solidFill>
              <a:latin typeface="Cambria" pitchFamily="18" charset="0"/>
            </a:endParaRPr>
          </a:p>
          <a:p>
            <a:r>
              <a:rPr lang="ru-RU" b="1" i="1" dirty="0" smtClean="0">
                <a:solidFill>
                  <a:srgbClr val="6600CC"/>
                </a:solidFill>
                <a:latin typeface="Cambria" pitchFamily="18" charset="0"/>
              </a:rPr>
              <a:t>к) </a:t>
            </a:r>
            <a:r>
              <a:rPr lang="ru-RU" b="1" i="1" dirty="0" smtClean="0">
                <a:solidFill>
                  <a:srgbClr val="008000"/>
                </a:solidFill>
                <a:latin typeface="Cambria" pitchFamily="18" charset="0"/>
              </a:rPr>
              <a:t>приобретение страхователями аптечек для оказания первой помощи;</a:t>
            </a:r>
          </a:p>
          <a:p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4533</TotalTime>
  <Words>5108</Words>
  <Application>Microsoft Office PowerPoint</Application>
  <PresentationFormat>Экран (4:3)</PresentationFormat>
  <Paragraphs>1418</Paragraphs>
  <Slides>43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Мальцева Елена Александровна</cp:lastModifiedBy>
  <cp:revision>413</cp:revision>
  <cp:lastPrinted>2017-02-28T04:01:17Z</cp:lastPrinted>
  <dcterms:created xsi:type="dcterms:W3CDTF">2014-11-05T05:50:18Z</dcterms:created>
  <dcterms:modified xsi:type="dcterms:W3CDTF">2019-10-09T07:07:32Z</dcterms:modified>
</cp:coreProperties>
</file>